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67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10315-70C1-4F54-84B4-B65EAF275CD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EB884-62C2-4324-AD46-728750CC6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CB631-698B-410A-B2E2-AD6CD39F558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C4C7AB-1B12-4279-84F9-72B698934A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88A63D-6284-42C2-9B2F-14D0C11274A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632848" cy="57606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8800" b="1" dirty="0" smtClean="0">
                <a:solidFill>
                  <a:srgbClr val="7030A0"/>
                </a:solidFill>
              </a:rPr>
              <a:t>Подільність чисел</a:t>
            </a:r>
            <a:endParaRPr lang="ru-RU" sz="88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35608" y="1556792"/>
            <a:ext cx="3856472" cy="4630648"/>
          </a:xfrm>
        </p:spPr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sz="3600" dirty="0" smtClean="0"/>
              <a:t>                 6 клас 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0" y="0"/>
            <a:ext cx="4572000" cy="3716893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 довідатись мені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Ділиться число на 3, чи ні?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Зробимо так  я і ти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923928" y="2408237"/>
            <a:ext cx="4889500" cy="4449763"/>
            <a:chOff x="476" y="2568"/>
            <a:chExt cx="2086" cy="1510"/>
          </a:xfrm>
        </p:grpSpPr>
        <p:pic>
          <p:nvPicPr>
            <p:cNvPr id="18437" name="Picture 32" descr="MCj0429829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3022"/>
              <a:ext cx="116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8" name="AutoShape 33"/>
            <p:cNvSpPr>
              <a:spLocks noChangeArrowheads="1"/>
            </p:cNvSpPr>
            <p:nvPr/>
          </p:nvSpPr>
          <p:spPr bwMode="auto">
            <a:xfrm>
              <a:off x="884" y="2568"/>
              <a:ext cx="1678" cy="520"/>
            </a:xfrm>
            <a:prstGeom prst="wedgeEllipseCallout">
              <a:avLst>
                <a:gd name="adj1" fmla="val -58222"/>
                <a:gd name="adj2" fmla="val 75384"/>
              </a:avLst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solidFill>
                  <a:srgbClr val="FF0066"/>
                </a:solidFill>
              </a:endParaRPr>
            </a:p>
          </p:txBody>
        </p:sp>
      </p:grp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714875" y="2571750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Суму цифр у числі треба знайти.</a:t>
            </a:r>
          </a:p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Якщо сума поділиться на 3,</a:t>
            </a:r>
          </a:p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То й число поділиться на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83393"/>
            <a:ext cx="8229600" cy="428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97706"/>
            <a:ext cx="8229600" cy="642937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сума цифр числа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3, то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3.</a:t>
            </a:r>
          </a:p>
          <a:p>
            <a:pPr eaLnBrk="1" hangingPunct="1">
              <a:buFontTx/>
              <a:buNone/>
              <a:defRPr/>
            </a:pP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сума цифр числа не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3, то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число не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3.</a:t>
            </a:r>
            <a:endParaRPr lang="en-US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i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Приклади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3,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 + 7 + 6 = 15, а 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3;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563 не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3,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+ 6 + 3 = 14, а 14 не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3.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428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429375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сума цифр числа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9, то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9.</a:t>
            </a:r>
          </a:p>
          <a:p>
            <a:pPr eaLnBrk="1" hangingPunct="1">
              <a:buFontTx/>
              <a:buNone/>
              <a:defRPr/>
            </a:pP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Якщосума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цифр числа не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9, то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число не </a:t>
            </a:r>
            <a:r>
              <a:rPr lang="ru-RU" i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9. </a:t>
            </a:r>
          </a:p>
          <a:p>
            <a:pPr eaLnBrk="1" hangingPunct="1">
              <a:buFontTx/>
              <a:buNone/>
              <a:defRPr/>
            </a:pP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Приклади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5787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9,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 + 7 + 8 + 7 = 27, а 27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9;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359 не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9,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3 + 5 + 9 = 17, а 17 не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9. 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175" cap="flat">
            <a:solidFill>
              <a:schemeClr val="tx1"/>
            </a:solidFill>
            <a:prstDash val="sysDot"/>
          </a:ln>
        </p:spPr>
        <p:txBody>
          <a:bodyPr/>
          <a:lstStyle/>
          <a:p>
            <a:pPr algn="l" eaLnBrk="1" hangingPunct="1"/>
            <a:r>
              <a:rPr lang="ru-RU" sz="2400" b="1" smtClean="0"/>
              <a:t>Які цифри можна підставити </a:t>
            </a:r>
            <a:r>
              <a:rPr lang="uk-UA" sz="2400" b="1" smtClean="0"/>
              <a:t>замість зірочки</a:t>
            </a:r>
            <a:r>
              <a:rPr lang="ru-RU" sz="2400" b="1" smtClean="0"/>
              <a:t>, щоб число  без остачі</a:t>
            </a:r>
            <a:endParaRPr lang="ru-RU" sz="3200" b="1" smtClean="0"/>
          </a:p>
        </p:txBody>
      </p:sp>
      <p:sp>
        <p:nvSpPr>
          <p:cNvPr id="26214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err="1" smtClean="0"/>
              <a:t>Ділилось</a:t>
            </a:r>
            <a:r>
              <a:rPr lang="ru-RU" dirty="0" smtClean="0"/>
              <a:t> на 9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286</a:t>
            </a:r>
            <a:r>
              <a:rPr lang="ru-RU" dirty="0" smtClean="0">
                <a:solidFill>
                  <a:srgbClr val="FF0000"/>
                </a:solidFill>
              </a:rPr>
              <a:t>*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eaLnBrk="1" hangingPunct="1"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err="1" smtClean="0"/>
              <a:t>Ділилось</a:t>
            </a:r>
            <a:r>
              <a:rPr lang="ru-RU" dirty="0" smtClean="0"/>
              <a:t> на 3 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76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900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2159" name="AutoShape 15"/>
          <p:cNvSpPr>
            <a:spLocks noChangeArrowheads="1"/>
          </p:cNvSpPr>
          <p:nvPr/>
        </p:nvSpPr>
        <p:spPr bwMode="auto">
          <a:xfrm rot="10800000" flipV="1">
            <a:off x="2339975" y="2420938"/>
            <a:ext cx="936625" cy="936625"/>
          </a:xfrm>
          <a:prstGeom prst="star8">
            <a:avLst>
              <a:gd name="adj" fmla="val 38250"/>
            </a:avLst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2</a:t>
            </a:r>
          </a:p>
        </p:txBody>
      </p:sp>
      <p:sp>
        <p:nvSpPr>
          <p:cNvPr id="262161" name="AutoShape 17"/>
          <p:cNvSpPr>
            <a:spLocks noChangeArrowheads="1"/>
          </p:cNvSpPr>
          <p:nvPr/>
        </p:nvSpPr>
        <p:spPr bwMode="auto">
          <a:xfrm flipV="1">
            <a:off x="2627784" y="4508500"/>
            <a:ext cx="1152128" cy="864716"/>
          </a:xfrm>
          <a:prstGeom prst="star8">
            <a:avLst>
              <a:gd name="adj" fmla="val 38250"/>
            </a:avLst>
          </a:prstGeom>
          <a:solidFill>
            <a:srgbClr val="D9FFD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b="1" dirty="0"/>
              <a:t>4</a:t>
            </a:r>
          </a:p>
        </p:txBody>
      </p:sp>
      <p:sp>
        <p:nvSpPr>
          <p:cNvPr id="262162" name="AutoShape 18"/>
          <p:cNvSpPr>
            <a:spLocks noChangeArrowheads="1"/>
          </p:cNvSpPr>
          <p:nvPr/>
        </p:nvSpPr>
        <p:spPr bwMode="auto">
          <a:xfrm>
            <a:off x="2339975" y="3429000"/>
            <a:ext cx="936625" cy="936625"/>
          </a:xfrm>
          <a:prstGeom prst="star8">
            <a:avLst>
              <a:gd name="adj" fmla="val 38250"/>
            </a:avLst>
          </a:prstGeom>
          <a:solidFill>
            <a:srgbClr val="D9FFD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3</a:t>
            </a:r>
          </a:p>
        </p:txBody>
      </p:sp>
      <p:sp>
        <p:nvSpPr>
          <p:cNvPr id="262164" name="AutoShape 20"/>
          <p:cNvSpPr>
            <a:spLocks noChangeArrowheads="1"/>
          </p:cNvSpPr>
          <p:nvPr/>
        </p:nvSpPr>
        <p:spPr bwMode="auto">
          <a:xfrm>
            <a:off x="6443663" y="2420938"/>
            <a:ext cx="936625" cy="936625"/>
          </a:xfrm>
          <a:prstGeom prst="star8">
            <a:avLst>
              <a:gd name="adj" fmla="val 38250"/>
            </a:avLst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0,3,6,9</a:t>
            </a:r>
          </a:p>
        </p:txBody>
      </p:sp>
      <p:sp>
        <p:nvSpPr>
          <p:cNvPr id="262165" name="AutoShape 21"/>
          <p:cNvSpPr>
            <a:spLocks noChangeArrowheads="1"/>
          </p:cNvSpPr>
          <p:nvPr/>
        </p:nvSpPr>
        <p:spPr bwMode="auto">
          <a:xfrm>
            <a:off x="6443663" y="3429000"/>
            <a:ext cx="936625" cy="936625"/>
          </a:xfrm>
          <a:prstGeom prst="star8">
            <a:avLst>
              <a:gd name="adj" fmla="val 38250"/>
            </a:avLst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0,3,6,9</a:t>
            </a:r>
          </a:p>
        </p:txBody>
      </p:sp>
      <p:sp>
        <p:nvSpPr>
          <p:cNvPr id="262166" name="AutoShape 22"/>
          <p:cNvSpPr>
            <a:spLocks noChangeArrowheads="1"/>
          </p:cNvSpPr>
          <p:nvPr/>
        </p:nvSpPr>
        <p:spPr bwMode="auto">
          <a:xfrm>
            <a:off x="6443663" y="4508500"/>
            <a:ext cx="936625" cy="936625"/>
          </a:xfrm>
          <a:prstGeom prst="star8">
            <a:avLst>
              <a:gd name="adj" fmla="val 38250"/>
            </a:avLst>
          </a:prstGeom>
          <a:solidFill>
            <a:srgbClr val="CC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0,3,6,9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2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2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2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2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2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2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2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2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2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animBg="1"/>
      <p:bldP spid="262146" grpId="1" animBg="1"/>
      <p:bldP spid="262148" grpId="0"/>
      <p:bldP spid="262149" grpId="0"/>
      <p:bldP spid="262159" grpId="0" animBg="1"/>
      <p:bldP spid="262161" grpId="0" animBg="1"/>
      <p:bldP spid="262162" grpId="0" animBg="1"/>
      <p:bldP spid="262164" grpId="0" animBg="1"/>
      <p:bldP spid="262165" grpId="0" animBg="1"/>
      <p:bldP spid="2621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0">
            <a:solidFill>
              <a:schemeClr val="bg1"/>
            </a:solidFill>
          </a:ln>
        </p:spPr>
        <p:txBody>
          <a:bodyPr/>
          <a:lstStyle/>
          <a:p>
            <a:pPr algn="l"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 цифр 0, 3, 4, 5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складіть </a:t>
            </a:r>
            <a:r>
              <a:rPr lang="uk-UA" sz="3200" b="1" dirty="0" smtClean="0"/>
              <a:t>:</a:t>
            </a:r>
          </a:p>
        </p:txBody>
      </p:sp>
      <p:sp>
        <p:nvSpPr>
          <p:cNvPr id="20483" name="Rectangle 3" descr="Голубая тисне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7431088" cy="4148138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000" dirty="0" smtClean="0"/>
              <a:t>   </a:t>
            </a:r>
            <a:r>
              <a:rPr lang="ru-RU" sz="2400" dirty="0" smtClean="0"/>
              <a:t>а) </a:t>
            </a:r>
            <a:r>
              <a:rPr lang="uk-UA" sz="2400" dirty="0" smtClean="0"/>
              <a:t>трицифрові числа, які діляться  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/>
              <a:t> 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2400" dirty="0" smtClean="0"/>
              <a:t>одночасно;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340, 430, 350, 530, 540, 450.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dirty="0" smtClean="0"/>
              <a:t> б) двоцифрові числа, які діляться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dirty="0" smtClean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dirty="0" smtClean="0">
                <a:solidFill>
                  <a:srgbClr val="3333CC"/>
                </a:solidFill>
              </a:rPr>
              <a:t> </a:t>
            </a:r>
            <a:r>
              <a:rPr lang="uk-UA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30, 45, 54.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dirty="0" smtClean="0"/>
              <a:t> в) двоцифрові  непарні числа;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dirty="0" smtClean="0"/>
              <a:t> </a:t>
            </a:r>
            <a:r>
              <a:rPr lang="uk-UA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43, 45, 53.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dirty="0" smtClean="0"/>
              <a:t> г) числа, які діляться  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2400" dirty="0" smtClean="0"/>
              <a:t>.</a:t>
            </a:r>
            <a:endParaRPr lang="uk-UA" sz="2400" dirty="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dirty="0" smtClean="0">
                <a:solidFill>
                  <a:srgbClr val="3333CC"/>
                </a:solidFill>
              </a:rPr>
              <a:t> </a:t>
            </a:r>
            <a:r>
              <a:rPr lang="uk-UA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45, 54, 450, 540, 504, 405.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dirty="0" smtClean="0">
                <a:solidFill>
                  <a:srgbClr val="3333CC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uk-UA" sz="8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Прості і складені числа</a:t>
            </a:r>
            <a:endParaRPr lang="ru-RU" sz="8000" dirty="0" smtClean="0">
              <a:solidFill>
                <a:srgbClr val="0000FF"/>
              </a:solidFill>
            </a:endParaRPr>
          </a:p>
        </p:txBody>
      </p:sp>
      <p:sp>
        <p:nvSpPr>
          <p:cNvPr id="26627" name="Rectangle 5" descr="Дуб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9063"/>
            <a:ext cx="3214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2540000" dir="4800000" algn="ctr" rotWithShape="0">
              <a:srgbClr val="000000">
                <a:alpha val="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14438" y="357188"/>
            <a:ext cx="7000875" cy="857250"/>
          </a:xfrm>
        </p:spPr>
        <p:txBody>
          <a:bodyPr/>
          <a:lstStyle/>
          <a:p>
            <a:pPr eaLnBrk="1" hangingPunct="1">
              <a:defRPr/>
            </a:pP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28625" y="857250"/>
            <a:ext cx="4038600" cy="5643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i="1" dirty="0" err="1" smtClean="0"/>
              <a:t>Натуральне</a:t>
            </a:r>
            <a:r>
              <a:rPr lang="ru-RU" i="1" dirty="0" smtClean="0"/>
              <a:t> число </a:t>
            </a:r>
            <a:r>
              <a:rPr lang="ru-RU" i="1" dirty="0" err="1" smtClean="0"/>
              <a:t>називають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rgbClr val="C00000"/>
                </a:solidFill>
              </a:rPr>
              <a:t>простим, </a:t>
            </a:r>
            <a:r>
              <a:rPr lang="ru-RU" i="1" dirty="0" err="1" smtClean="0"/>
              <a:t>якщо</a:t>
            </a:r>
            <a:r>
              <a:rPr lang="ru-RU" i="1" dirty="0" smtClean="0"/>
              <a:t> </a:t>
            </a:r>
            <a:r>
              <a:rPr lang="ru-RU" i="1" dirty="0" err="1" smtClean="0"/>
              <a:t>воно</a:t>
            </a:r>
            <a:r>
              <a:rPr lang="ru-RU" i="1" dirty="0" smtClean="0"/>
              <a:t> </a:t>
            </a:r>
            <a:r>
              <a:rPr lang="ru-RU" i="1" dirty="0" err="1" smtClean="0"/>
              <a:t>має</a:t>
            </a:r>
            <a:r>
              <a:rPr lang="ru-RU" i="1" dirty="0" smtClean="0"/>
              <a:t>  два </a:t>
            </a:r>
            <a:r>
              <a:rPr lang="ru-RU" i="1" dirty="0" err="1" smtClean="0"/>
              <a:t>різні</a:t>
            </a:r>
            <a:r>
              <a:rPr lang="ru-RU" i="1" dirty="0" smtClean="0"/>
              <a:t> </a:t>
            </a:r>
            <a:r>
              <a:rPr lang="ru-RU" i="1" dirty="0" err="1" smtClean="0"/>
              <a:t>дільники:одиницю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саме</a:t>
            </a:r>
            <a:r>
              <a:rPr lang="ru-RU" i="1" dirty="0" smtClean="0"/>
              <a:t> </a:t>
            </a:r>
            <a:r>
              <a:rPr lang="ru-RU" i="1" dirty="0" err="1" smtClean="0"/>
              <a:t>це</a:t>
            </a:r>
            <a:r>
              <a:rPr lang="ru-RU" i="1" dirty="0" smtClean="0"/>
              <a:t> число. </a:t>
            </a:r>
          </a:p>
          <a:p>
            <a:pPr eaLnBrk="1" hangingPunct="1">
              <a:defRPr/>
            </a:pPr>
            <a:r>
              <a:rPr lang="ru-RU" dirty="0" smtClean="0"/>
              <a:t>Число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два </a:t>
            </a:r>
            <a:r>
              <a:rPr lang="ru-RU" dirty="0" err="1" smtClean="0"/>
              <a:t>дільники</a:t>
            </a:r>
            <a:r>
              <a:rPr lang="ru-RU" dirty="0" smtClean="0"/>
              <a:t>, значить,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просте</a:t>
            </a:r>
            <a:r>
              <a:rPr lang="ru-RU" dirty="0" smtClean="0"/>
              <a:t>.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857250"/>
            <a:ext cx="4038600" cy="56435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i="1" dirty="0" err="1" smtClean="0"/>
              <a:t>Натуральне</a:t>
            </a:r>
            <a:r>
              <a:rPr lang="ru-RU" i="1" dirty="0" smtClean="0"/>
              <a:t> число </a:t>
            </a:r>
            <a:r>
              <a:rPr lang="ru-RU" i="1" dirty="0" err="1" smtClean="0"/>
              <a:t>називають</a:t>
            </a:r>
            <a:r>
              <a:rPr lang="ru-RU" i="1" dirty="0" smtClean="0"/>
              <a:t> </a:t>
            </a:r>
            <a:r>
              <a:rPr lang="ru-RU" i="1" dirty="0" err="1" smtClean="0">
                <a:solidFill>
                  <a:srgbClr val="C00000"/>
                </a:solidFill>
              </a:rPr>
              <a:t>складеним</a:t>
            </a:r>
            <a:r>
              <a:rPr lang="ru-RU" i="1" dirty="0" smtClean="0">
                <a:solidFill>
                  <a:srgbClr val="C00000"/>
                </a:solidFill>
              </a:rPr>
              <a:t>,</a:t>
            </a:r>
            <a:r>
              <a:rPr lang="ru-RU" i="1" dirty="0" smtClean="0"/>
              <a:t> </a:t>
            </a:r>
            <a:r>
              <a:rPr lang="ru-RU" i="1" dirty="0" err="1" smtClean="0"/>
              <a:t>якщо</a:t>
            </a:r>
            <a:r>
              <a:rPr lang="ru-RU" i="1" dirty="0" smtClean="0"/>
              <a:t> </a:t>
            </a:r>
            <a:r>
              <a:rPr lang="ru-RU" i="1" dirty="0" err="1" smtClean="0"/>
              <a:t>воно</a:t>
            </a:r>
            <a:r>
              <a:rPr lang="ru-RU" i="1" dirty="0" smtClean="0"/>
              <a:t> </a:t>
            </a:r>
            <a:r>
              <a:rPr lang="ru-RU" i="1" dirty="0" err="1" smtClean="0"/>
              <a:t>має</a:t>
            </a:r>
            <a:r>
              <a:rPr lang="ru-RU" i="1" dirty="0" smtClean="0"/>
              <a:t> </a:t>
            </a:r>
            <a:r>
              <a:rPr lang="ru-RU" i="1" dirty="0" err="1" smtClean="0"/>
              <a:t>більше</a:t>
            </a:r>
            <a:r>
              <a:rPr lang="ru-RU" i="1" dirty="0" smtClean="0"/>
              <a:t> </a:t>
            </a:r>
            <a:r>
              <a:rPr lang="ru-RU" i="1" dirty="0" err="1" smtClean="0"/>
              <a:t>двох</a:t>
            </a:r>
            <a:r>
              <a:rPr lang="ru-RU" i="1" dirty="0" smtClean="0"/>
              <a:t>  </a:t>
            </a:r>
            <a:r>
              <a:rPr lang="ru-RU" i="1" dirty="0" err="1" smtClean="0"/>
              <a:t>дільників</a:t>
            </a:r>
            <a:r>
              <a:rPr lang="ru-RU" i="1" dirty="0" smtClean="0"/>
              <a:t>. </a:t>
            </a:r>
          </a:p>
          <a:p>
            <a:pPr eaLnBrk="1" hangingPunct="1">
              <a:defRPr/>
            </a:pPr>
            <a:r>
              <a:rPr lang="ru-RU" dirty="0" smtClean="0"/>
              <a:t>Число 9 </a:t>
            </a:r>
            <a:r>
              <a:rPr lang="ru-RU" dirty="0" err="1" smtClean="0"/>
              <a:t>має</a:t>
            </a:r>
            <a:r>
              <a:rPr lang="ru-RU" dirty="0" smtClean="0"/>
              <a:t> три </a:t>
            </a:r>
            <a:r>
              <a:rPr lang="ru-RU" dirty="0" err="1" smtClean="0"/>
              <a:t>дільники</a:t>
            </a:r>
            <a:r>
              <a:rPr lang="ru-RU" dirty="0" smtClean="0"/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1, 3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/>
              <a:t>), значить, </a:t>
            </a:r>
            <a:r>
              <a:rPr lang="ru-RU" dirty="0" err="1" smtClean="0"/>
              <a:t>воно</a:t>
            </a:r>
            <a:r>
              <a:rPr lang="ru-RU" dirty="0" smtClean="0"/>
              <a:t> 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складене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-конечная звезда 4"/>
          <p:cNvSpPr/>
          <p:nvPr/>
        </p:nvSpPr>
        <p:spPr>
          <a:xfrm>
            <a:off x="2786063" y="0"/>
            <a:ext cx="6357937" cy="5075238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/>
              <a:t>Запам'ятай,це може пригодиться,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/>
              <a:t>Що не просте і не складне число – це…</a:t>
            </a:r>
            <a:endParaRPr lang="ru-RU" sz="3200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357938" y="3286125"/>
            <a:ext cx="1585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>
                <a:solidFill>
                  <a:srgbClr val="FF0000"/>
                </a:solidFill>
              </a:rPr>
              <a:t>одиниця</a:t>
            </a:r>
            <a:endParaRPr lang="ru-RU" sz="28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5"/>
            <a:ext cx="27003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625" y="2690813"/>
            <a:ext cx="839184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2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5      6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7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8      9      10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lain" startAt="11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12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14   15    16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17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18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19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marL="342900" indent="-34290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21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22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23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24   25   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26 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28   29 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063" y="2857500"/>
            <a:ext cx="428625" cy="214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285875" y="3143250"/>
            <a:ext cx="35718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28938" y="2857500"/>
            <a:ext cx="428625" cy="214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357688" y="2928938"/>
            <a:ext cx="428625" cy="214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286500" y="2857500"/>
            <a:ext cx="428625" cy="214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929563" y="2928938"/>
            <a:ext cx="428625" cy="214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14438" y="3429000"/>
            <a:ext cx="428625" cy="214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14625" y="3357563"/>
            <a:ext cx="428625" cy="214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57688" y="3357563"/>
            <a:ext cx="428625" cy="214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143625" y="3357563"/>
            <a:ext cx="428625" cy="214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929563" y="3357563"/>
            <a:ext cx="428625" cy="214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14438" y="3857625"/>
            <a:ext cx="428625" cy="214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643188" y="3857625"/>
            <a:ext cx="428625" cy="214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357688" y="3857625"/>
            <a:ext cx="428625" cy="214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357938" y="3857625"/>
            <a:ext cx="428625" cy="214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858125" y="3857625"/>
            <a:ext cx="428625" cy="2143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071688" y="3143250"/>
            <a:ext cx="357187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357688" y="2786063"/>
            <a:ext cx="428625" cy="214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072313" y="2857500"/>
            <a:ext cx="428625" cy="214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214438" y="3357563"/>
            <a:ext cx="428625" cy="214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71875" y="3429000"/>
            <a:ext cx="428625" cy="214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215063" y="3357563"/>
            <a:ext cx="428625" cy="214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71500" y="3857625"/>
            <a:ext cx="428625" cy="214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643188" y="3786188"/>
            <a:ext cx="428625" cy="214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286375" y="3857625"/>
            <a:ext cx="428625" cy="214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858125" y="3786188"/>
            <a:ext cx="428625" cy="214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571875" y="3143250"/>
            <a:ext cx="357188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929563" y="2786063"/>
            <a:ext cx="428625" cy="21431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500438" y="3286125"/>
            <a:ext cx="428625" cy="21431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001000" y="3286125"/>
            <a:ext cx="428625" cy="21431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500438" y="3857625"/>
            <a:ext cx="428625" cy="21431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786688" y="3857625"/>
            <a:ext cx="428625" cy="21431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214938" y="3143250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71500" y="3714750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000250" y="3643313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286375" y="3643313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000875" y="3643313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857375" y="4143375"/>
            <a:ext cx="428625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7072313" y="4214813"/>
            <a:ext cx="428625" cy="15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143000" y="214313"/>
            <a:ext cx="6335713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dirty="0">
                <a:ln w="6350">
                  <a:noFill/>
                </a:ln>
                <a:solidFill>
                  <a:srgbClr val="92D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Решето </a:t>
            </a:r>
            <a:r>
              <a:rPr lang="uk-UA" sz="4800" b="1" dirty="0" err="1">
                <a:ln w="6350">
                  <a:noFill/>
                </a:ln>
                <a:solidFill>
                  <a:srgbClr val="92D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Ератосфена</a:t>
            </a:r>
            <a:endParaRPr lang="ru-RU" sz="4800" b="1" dirty="0">
              <a:ln w="6350">
                <a:noFill/>
              </a:ln>
              <a:solidFill>
                <a:srgbClr val="92D05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286250"/>
            <a:ext cx="1619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857250" y="1071563"/>
            <a:ext cx="65008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000" b="1"/>
              <a:t>Решето́ Ератосфе́на в математиці </a:t>
            </a:r>
            <a:r>
              <a:rPr lang="vi-VN" sz="2000"/>
              <a:t>— простий стародавній алгоритм знаходження всіх простих чисел менших деякого цілого числа </a:t>
            </a:r>
            <a:r>
              <a:rPr lang="en-US" sz="2000"/>
              <a:t>n, </a:t>
            </a:r>
            <a:r>
              <a:rPr lang="vi-VN" sz="2000"/>
              <a:t>що був створений давньогрецьким математиком Ератосфеном. 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000750" y="4214813"/>
            <a:ext cx="1577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>
                <a:solidFill>
                  <a:srgbClr val="FF0000"/>
                </a:solidFill>
              </a:rPr>
              <a:t>(простим)</a:t>
            </a:r>
            <a:endParaRPr lang="ru-RU" sz="240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31640" y="2348880"/>
            <a:ext cx="58858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tx2"/>
                </a:solidFill>
              </a:rPr>
              <a:t>Якщо число два дільники лиш має,</a:t>
            </a:r>
          </a:p>
          <a:p>
            <a:pPr algn="ctr"/>
            <a:r>
              <a:rPr lang="uk-UA" sz="2400" dirty="0">
                <a:solidFill>
                  <a:schemeClr val="tx2"/>
                </a:solidFill>
              </a:rPr>
              <a:t>То зараз кожен з вас згадає,</a:t>
            </a:r>
          </a:p>
          <a:p>
            <a:pPr algn="ctr"/>
            <a:r>
              <a:rPr lang="uk-UA" sz="2400" dirty="0">
                <a:solidFill>
                  <a:schemeClr val="tx2"/>
                </a:solidFill>
              </a:rPr>
              <a:t>Що це число і я , і ти –</a:t>
            </a:r>
          </a:p>
          <a:p>
            <a:pPr algn="ctr"/>
            <a:r>
              <a:rPr lang="uk-UA" sz="2400" dirty="0">
                <a:solidFill>
                  <a:schemeClr val="tx2"/>
                </a:solidFill>
              </a:rPr>
              <a:t>Усі </a:t>
            </a:r>
            <a:r>
              <a:rPr lang="uk-UA" sz="2400" dirty="0" err="1">
                <a:solidFill>
                  <a:schemeClr val="tx2"/>
                </a:solidFill>
              </a:rPr>
              <a:t>назвем</a:t>
            </a:r>
            <a:r>
              <a:rPr lang="uk-UA" sz="2400" dirty="0">
                <a:solidFill>
                  <a:schemeClr val="tx2"/>
                </a:solidFill>
              </a:rPr>
              <a:t> його …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98080" cy="149817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6000" b="1" i="1" dirty="0" smtClean="0"/>
              <a:t>Дільники</a:t>
            </a:r>
            <a:r>
              <a:rPr lang="uk-UA" sz="7200" b="1" i="1" dirty="0" smtClean="0"/>
              <a:t> – </a:t>
            </a:r>
            <a:r>
              <a:rPr lang="uk-UA" sz="4000" b="1" i="1" dirty="0" smtClean="0"/>
              <a:t>це ті числа 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на які </a:t>
            </a:r>
            <a:r>
              <a:rPr lang="uk-UA" sz="4000" b="1" i="1" dirty="0" smtClean="0"/>
              <a:t>ділиться дане число</a:t>
            </a:r>
            <a:endParaRPr lang="ru-RU" sz="40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2060849"/>
            <a:ext cx="432048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: 1 = 10</a:t>
            </a:r>
          </a:p>
          <a:p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: 2 = 5</a:t>
            </a:r>
          </a:p>
          <a:p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: 5 = 2</a:t>
            </a:r>
          </a:p>
          <a:p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: 10 = 1</a:t>
            </a:r>
            <a:r>
              <a:rPr lang="uk-UA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187624" y="4337720"/>
            <a:ext cx="7498080" cy="819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Дільники числа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10 : 1; 2; 5; 10.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uk-UA" sz="8000" dirty="0" smtClean="0">
                <a:solidFill>
                  <a:srgbClr val="0000FF"/>
                </a:solidFill>
              </a:rPr>
              <a:t>Розкладання натуральних чисел на прості множники</a:t>
            </a:r>
            <a:endParaRPr lang="ru-RU" sz="8000" dirty="0" smtClean="0">
              <a:solidFill>
                <a:srgbClr val="0000FF"/>
              </a:solidFill>
            </a:endParaRPr>
          </a:p>
        </p:txBody>
      </p:sp>
      <p:sp>
        <p:nvSpPr>
          <p:cNvPr id="33795" name="Rectangle 5" descr="Дуб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419872" y="260648"/>
            <a:ext cx="5904656" cy="566124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108  2                  420    10=2∙5</a:t>
            </a:r>
          </a:p>
          <a:p>
            <a:pPr eaLnBrk="1" hangingPunct="1">
              <a:buFontTx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54  2                    42    2</a:t>
            </a:r>
          </a:p>
          <a:p>
            <a:pPr eaLnBrk="1" hangingPunct="1">
              <a:buFontTx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27  3                    21    3</a:t>
            </a:r>
          </a:p>
          <a:p>
            <a:pPr eaLnBrk="1" hangingPunct="1">
              <a:buFontTx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9  3                      7    7</a:t>
            </a:r>
          </a:p>
          <a:p>
            <a:pPr eaLnBrk="1" hangingPunct="1">
              <a:buFontTx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3  3                       1</a:t>
            </a:r>
          </a:p>
          <a:p>
            <a:pPr eaLnBrk="1" hangingPunct="1">
              <a:buFontTx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1  </a:t>
            </a:r>
          </a:p>
          <a:p>
            <a:pPr eaLnBrk="1" hangingPunct="1">
              <a:buFontTx/>
              <a:buNone/>
              <a:defRPr/>
            </a:pPr>
            <a:endParaRPr lang="uk-UA" dirty="0" smtClean="0"/>
          </a:p>
          <a:p>
            <a:pPr eaLnBrk="1" hangingPunct="1">
              <a:defRPr/>
            </a:pPr>
            <a:r>
              <a:rPr lang="ru-RU" sz="2800" dirty="0" smtClean="0"/>
              <a:t>При </a:t>
            </a:r>
            <a:r>
              <a:rPr lang="ru-RU" sz="2800" dirty="0" err="1" smtClean="0"/>
              <a:t>будь-якому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способі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запису</a:t>
            </a:r>
            <a:r>
              <a:rPr lang="ru-RU" sz="2800" dirty="0" smtClean="0"/>
              <a:t> </a:t>
            </a:r>
            <a:r>
              <a:rPr lang="ru-RU" sz="2800" dirty="0" err="1" smtClean="0"/>
              <a:t>одержуємо</a:t>
            </a:r>
            <a:r>
              <a:rPr lang="ru-RU" sz="2800" dirty="0" smtClean="0"/>
              <a:t> один </a:t>
            </a:r>
            <a:r>
              <a:rPr lang="ru-RU" sz="2800" dirty="0" err="1" smtClean="0"/>
              <a:t>і</a:t>
            </a:r>
            <a:r>
              <a:rPr lang="ru-RU" sz="2800" dirty="0" smtClean="0"/>
              <a:t> той </a:t>
            </a:r>
            <a:r>
              <a:rPr lang="ru-RU" sz="2800" dirty="0" err="1" smtClean="0"/>
              <a:t>самий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розклад</a:t>
            </a:r>
            <a:r>
              <a:rPr lang="ru-RU" sz="2800" dirty="0" smtClean="0"/>
              <a:t>,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не </a:t>
            </a:r>
            <a:r>
              <a:rPr lang="ru-RU" sz="2800" dirty="0" err="1" smtClean="0"/>
              <a:t>враховувати</a:t>
            </a:r>
            <a:r>
              <a:rPr lang="ru-RU" sz="2800" dirty="0" smtClean="0"/>
              <a:t> порядку </a:t>
            </a:r>
            <a:r>
              <a:rPr lang="ru-RU" sz="2800" dirty="0" err="1" smtClean="0"/>
              <a:t>розміщення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множників</a:t>
            </a:r>
            <a:r>
              <a:rPr lang="ru-RU" sz="2800" dirty="0" smtClean="0"/>
              <a:t>. </a:t>
            </a:r>
          </a:p>
          <a:p>
            <a:pPr eaLnBrk="1" hangingPunct="1">
              <a:defRPr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Приклади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: 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180 = 2•2•3•3•5; 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1368 = 2•2•2•3•3•19.</a:t>
            </a:r>
          </a:p>
          <a:p>
            <a:pPr eaLnBrk="1" hangingPunct="1">
              <a:buFontTx/>
              <a:buNone/>
              <a:defRPr/>
            </a:pPr>
            <a:endParaRPr lang="uk-UA" dirty="0" smtClean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3357562" cy="428625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i="1" dirty="0" err="1" smtClean="0"/>
              <a:t>Розкласти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складене</a:t>
            </a:r>
            <a:r>
              <a:rPr lang="ru-RU" sz="2800" i="1" dirty="0" smtClean="0"/>
              <a:t> число на </a:t>
            </a:r>
            <a:r>
              <a:rPr lang="ru-RU" sz="2800" i="1" dirty="0" err="1" smtClean="0"/>
              <a:t>прості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множники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означає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записати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дане</a:t>
            </a:r>
            <a:r>
              <a:rPr lang="ru-RU" sz="2800" i="1" dirty="0" smtClean="0"/>
              <a:t> число у </a:t>
            </a:r>
            <a:r>
              <a:rPr lang="ru-RU" sz="2800" i="1" dirty="0" err="1" smtClean="0"/>
              <a:t>вигляді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добутку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простих</a:t>
            </a:r>
            <a:r>
              <a:rPr lang="ru-RU" sz="2800" i="1" dirty="0" smtClean="0"/>
              <a:t> чисел . 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5965835" y="1463661"/>
            <a:ext cx="2214578" cy="1588"/>
          </a:xfrm>
          <a:prstGeom prst="line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2962577" y="1510031"/>
            <a:ext cx="2500354" cy="1588"/>
          </a:xfrm>
          <a:prstGeom prst="line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Розкладіть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на  прост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множники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числа: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72, 450, 135, 245.</a:t>
            </a: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71500" y="1571625"/>
            <a:ext cx="720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214438" y="1571625"/>
            <a:ext cx="503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14438" y="2143125"/>
            <a:ext cx="503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214438" y="2643188"/>
            <a:ext cx="503237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214438" y="3571875"/>
            <a:ext cx="576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214438" y="3143250"/>
            <a:ext cx="576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1214438" y="1714500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714625" y="1571625"/>
            <a:ext cx="503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714625" y="2071688"/>
            <a:ext cx="576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714625" y="2500313"/>
            <a:ext cx="57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714625" y="3500438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714625" y="3000375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1857375" y="1571625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450</a:t>
            </a:r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2714625" y="1714500"/>
            <a:ext cx="0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429125" y="2500313"/>
            <a:ext cx="57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429125" y="2000250"/>
            <a:ext cx="57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429125" y="1500188"/>
            <a:ext cx="57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4429125" y="3000375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3500438" y="1571625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135</a:t>
            </a: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4429125" y="1714500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143625" y="1643063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143625" y="2143125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143625" y="2571750"/>
            <a:ext cx="647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5286375" y="1643063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Times New Roman" pitchFamily="18" charset="0"/>
                <a:cs typeface="Times New Roman" pitchFamily="18" charset="0"/>
              </a:rPr>
              <a:t>245</a:t>
            </a:r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6143625" y="1785938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56992"/>
            <a:ext cx="41084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  <p:bldP spid="18437" grpId="0"/>
      <p:bldP spid="18438" grpId="0"/>
      <p:bldP spid="18439" grpId="0"/>
      <p:bldP spid="18441" grpId="0"/>
      <p:bldP spid="18442" grpId="0"/>
      <p:bldP spid="18458" grpId="0" animBg="1"/>
      <p:bldP spid="18440" grpId="0"/>
      <p:bldP spid="18443" grpId="0"/>
      <p:bldP spid="18444" grpId="0"/>
      <p:bldP spid="18448" grpId="0"/>
      <p:bldP spid="18449" grpId="0"/>
      <p:bldP spid="18454" grpId="0"/>
      <p:bldP spid="18459" grpId="0" animBg="1"/>
      <p:bldP spid="18445" grpId="0"/>
      <p:bldP spid="18446" grpId="0"/>
      <p:bldP spid="18447" grpId="0"/>
      <p:bldP spid="18450" grpId="0"/>
      <p:bldP spid="18455" grpId="0"/>
      <p:bldP spid="18460" grpId="0" animBg="1"/>
      <p:bldP spid="18451" grpId="0"/>
      <p:bldP spid="18452" grpId="0"/>
      <p:bldP spid="18453" grpId="0"/>
      <p:bldP spid="18456" grpId="0"/>
      <p:bldP spid="18461" grpId="0" animBg="1"/>
      <p:bldP spid="1846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60000"/>
                <a:satMod val="355000"/>
              </a:schemeClr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dirty="0" smtClean="0"/>
              <a:t>Знайдіть усі дільники чисел 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98,216,2272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uk-UA" sz="3600" dirty="0" smtClean="0"/>
              <a:t>Дільники числа </a:t>
            </a:r>
            <a:r>
              <a:rPr 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FontTx/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1; 2; 7; 14; 49; 98.</a:t>
            </a:r>
          </a:p>
          <a:p>
            <a:pPr eaLnBrk="1" hangingPunct="1">
              <a:buFontTx/>
              <a:buNone/>
            </a:pPr>
            <a:r>
              <a:rPr lang="uk-UA" sz="3600" dirty="0" smtClean="0"/>
              <a:t>Дільники числа </a:t>
            </a:r>
            <a:r>
              <a:rPr 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140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1; 2; 4; 5; 7; 10; 14; 20; 28; 140.</a:t>
            </a:r>
          </a:p>
          <a:p>
            <a:pPr eaLnBrk="1" hangingPunct="1">
              <a:buFontTx/>
              <a:buNone/>
            </a:pPr>
            <a:r>
              <a:rPr lang="uk-UA" sz="3600" dirty="0" smtClean="0"/>
              <a:t>Дільники числа </a:t>
            </a:r>
            <a:r>
              <a:rPr 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216</a:t>
            </a:r>
            <a:r>
              <a:rPr lang="uk-UA" sz="3600" dirty="0" smtClean="0"/>
              <a:t>: </a:t>
            </a:r>
          </a:p>
          <a:p>
            <a:pPr eaLnBrk="1" hangingPunct="1">
              <a:buFontTx/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1; 2; 3; 4; 6; 9; 8; 27; 24; 36; 54; 72;108; 216.</a:t>
            </a:r>
          </a:p>
          <a:p>
            <a:pPr eaLnBrk="1" hangingPunct="1">
              <a:buFontTx/>
              <a:buNone/>
            </a:pP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uk-UA" sz="8000" dirty="0" smtClean="0">
                <a:solidFill>
                  <a:srgbClr val="0000FF"/>
                </a:solidFill>
              </a:rPr>
              <a:t>Найбільший спільний дільник</a:t>
            </a:r>
          </a:p>
          <a:p>
            <a:pPr algn="ctr" eaLnBrk="1" hangingPunct="1">
              <a:buFontTx/>
              <a:buNone/>
              <a:defRPr/>
            </a:pPr>
            <a:r>
              <a:rPr lang="uk-UA" sz="8000" dirty="0" smtClean="0">
                <a:solidFill>
                  <a:srgbClr val="0000FF"/>
                </a:solidFill>
              </a:rPr>
              <a:t>(НСД) </a:t>
            </a:r>
            <a:endParaRPr lang="ru-RU" sz="8000" dirty="0" smtClean="0">
              <a:solidFill>
                <a:srgbClr val="0000FF"/>
              </a:solidFill>
            </a:endParaRPr>
          </a:p>
        </p:txBody>
      </p:sp>
      <p:sp>
        <p:nvSpPr>
          <p:cNvPr id="37891" name="Rectangle 5" descr="Дуб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214813"/>
            <a:ext cx="30003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2" y="188640"/>
            <a:ext cx="8072438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+mn-lt"/>
              </a:rPr>
              <a:t>Для </a:t>
            </a:r>
            <a:r>
              <a:rPr lang="ru-RU" sz="2800" i="1" dirty="0" err="1">
                <a:latin typeface="+mn-lt"/>
              </a:rPr>
              <a:t>знаходження</a:t>
            </a:r>
            <a:r>
              <a:rPr lang="ru-RU" sz="2800" i="1" dirty="0">
                <a:latin typeface="+mn-lt"/>
              </a:rPr>
              <a:t> НСД </a:t>
            </a:r>
            <a:r>
              <a:rPr lang="ru-RU" sz="2800" i="1" dirty="0" err="1">
                <a:latin typeface="+mn-lt"/>
              </a:rPr>
              <a:t>двох</a:t>
            </a:r>
            <a:r>
              <a:rPr lang="ru-RU" sz="2800" i="1" dirty="0">
                <a:latin typeface="+mn-lt"/>
              </a:rPr>
              <a:t>  чисел </a:t>
            </a:r>
            <a:r>
              <a:rPr lang="ru-RU" sz="2800" i="1" dirty="0" err="1">
                <a:latin typeface="+mn-lt"/>
              </a:rPr>
              <a:t>можна</a:t>
            </a:r>
            <a:r>
              <a:rPr lang="ru-RU" sz="2800" i="1" dirty="0">
                <a:latin typeface="+mn-lt"/>
              </a:rPr>
              <a:t> </a:t>
            </a:r>
            <a:r>
              <a:rPr lang="ru-RU" sz="2800" i="1" dirty="0" err="1">
                <a:latin typeface="+mn-lt"/>
              </a:rPr>
              <a:t>розкласти</a:t>
            </a:r>
            <a:r>
              <a:rPr lang="ru-RU" sz="2800" i="1" dirty="0">
                <a:latin typeface="+mn-lt"/>
              </a:rPr>
              <a:t> </a:t>
            </a:r>
            <a:r>
              <a:rPr lang="ru-RU" sz="2800" i="1" dirty="0" err="1">
                <a:latin typeface="+mn-lt"/>
              </a:rPr>
              <a:t>ці</a:t>
            </a:r>
            <a:r>
              <a:rPr lang="ru-RU" sz="2800" i="1" dirty="0">
                <a:latin typeface="+mn-lt"/>
              </a:rPr>
              <a:t> числа на </a:t>
            </a:r>
            <a:r>
              <a:rPr lang="ru-RU" sz="2800" i="1" dirty="0" err="1">
                <a:latin typeface="+mn-lt"/>
              </a:rPr>
              <a:t>прості</a:t>
            </a:r>
            <a:r>
              <a:rPr lang="ru-RU" sz="2800" i="1" dirty="0">
                <a:latin typeface="+mn-lt"/>
              </a:rPr>
              <a:t> </a:t>
            </a:r>
            <a:r>
              <a:rPr lang="ru-RU" sz="2800" i="1" dirty="0" err="1">
                <a:latin typeface="+mn-lt"/>
              </a:rPr>
              <a:t>множники</a:t>
            </a:r>
            <a:r>
              <a:rPr lang="ru-RU" sz="2800" i="1" dirty="0">
                <a:latin typeface="+mn-lt"/>
              </a:rPr>
              <a:t> </a:t>
            </a:r>
            <a:r>
              <a:rPr lang="ru-RU" sz="2800" i="1" dirty="0" err="1">
                <a:latin typeface="+mn-lt"/>
              </a:rPr>
              <a:t>і</a:t>
            </a:r>
            <a:r>
              <a:rPr lang="ru-RU" sz="2800" i="1" dirty="0">
                <a:latin typeface="+mn-lt"/>
              </a:rPr>
              <a:t> </a:t>
            </a:r>
            <a:r>
              <a:rPr lang="ru-RU" sz="2800" i="1" dirty="0" err="1">
                <a:latin typeface="+mn-lt"/>
              </a:rPr>
              <a:t>знайти</a:t>
            </a:r>
            <a:r>
              <a:rPr lang="ru-RU" sz="2800" i="1" dirty="0">
                <a:latin typeface="+mn-lt"/>
              </a:rPr>
              <a:t> </a:t>
            </a:r>
            <a:r>
              <a:rPr lang="ru-RU" sz="2800" i="1" dirty="0" err="1">
                <a:latin typeface="+mn-lt"/>
              </a:rPr>
              <a:t>добуток</a:t>
            </a:r>
            <a:r>
              <a:rPr lang="ru-RU" sz="2800" i="1" dirty="0">
                <a:latin typeface="+mn-lt"/>
              </a:rPr>
              <a:t> </a:t>
            </a:r>
            <a:r>
              <a:rPr lang="ru-RU" sz="2800" i="1" dirty="0" err="1">
                <a:latin typeface="+mn-lt"/>
              </a:rPr>
              <a:t>їх</a:t>
            </a:r>
            <a:r>
              <a:rPr lang="ru-RU" sz="2800" i="1" dirty="0">
                <a:latin typeface="+mn-lt"/>
              </a:rPr>
              <a:t>  </a:t>
            </a:r>
            <a:r>
              <a:rPr lang="ru-RU" sz="2800" i="1" dirty="0" err="1">
                <a:latin typeface="+mn-lt"/>
              </a:rPr>
              <a:t>спільних</a:t>
            </a:r>
            <a:r>
              <a:rPr lang="ru-RU" sz="2800" i="1" dirty="0">
                <a:latin typeface="+mn-lt"/>
              </a:rPr>
              <a:t> </a:t>
            </a:r>
            <a:r>
              <a:rPr lang="ru-RU" sz="2800" i="1" dirty="0" err="1">
                <a:latin typeface="+mn-lt"/>
              </a:rPr>
              <a:t>множників</a:t>
            </a:r>
            <a:r>
              <a:rPr lang="ru-RU" sz="2800" i="1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 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Приклади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</a:t>
            </a:r>
            <a:r>
              <a:rPr lang="ru-RU" sz="2800" dirty="0">
                <a:latin typeface="+mn-lt"/>
              </a:rPr>
              <a:t>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НСД (6600; 6300):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6600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2 • 2 • 2 • 3 • 5 • 5 • 11,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6300 =2 • 2 • 3 • 3 • 5 • 5 • 7,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НСД (6600; 6300) = 2 • 2 • 3 • 5 • 5 = 300;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б)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НСД (34 398; 1260; 6552):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34 398 = 2 • 3 • 3 • 3 • 7 • 7 • 13,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1260 = 2 • 2 • 3 • 3 • 5 • 7,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6552 =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• 2 • 2 • 3 • 3 • 7 • 13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НСД (34 398; 1260; 6552) = 2 • 3 • 3 • 7 = 126.</a:t>
            </a:r>
            <a:r>
              <a:rPr lang="ru-RU" sz="2800" dirty="0">
                <a:latin typeface="+mn-lt"/>
              </a:rPr>
              <a:t> 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6444208" y="1268760"/>
            <a:ext cx="171450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635896" y="278092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71800" y="2780928"/>
            <a:ext cx="71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51720" y="321297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55776" y="278092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67944" y="278092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95736" y="278092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55776" y="321297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923928" y="321297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63888" y="321297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55976" y="494116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99992" y="537321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11760" y="494116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44008" y="5805264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131840" y="537321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267744" y="5805264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195736" y="537321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915816" y="494116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707904" y="5805264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419872" y="494116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635896" y="537321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139952" y="5805264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572000" y="2780928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427984" y="3212976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i="1" smtClean="0"/>
              <a:t>Запам'ятай </a:t>
            </a:r>
            <a:endParaRPr lang="ru-RU" b="1" i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i="1" dirty="0" smtClean="0"/>
              <a:t>Якщо НСД(</a:t>
            </a:r>
            <a:r>
              <a:rPr lang="en-US" i="1" dirty="0" smtClean="0"/>
              <a:t>a</a:t>
            </a:r>
            <a:r>
              <a:rPr lang="uk-UA" i="1" dirty="0" smtClean="0"/>
              <a:t>,</a:t>
            </a:r>
            <a:r>
              <a:rPr lang="en-US" i="1" dirty="0" smtClean="0"/>
              <a:t>b</a:t>
            </a:r>
            <a:r>
              <a:rPr lang="uk-UA" i="1" dirty="0" smtClean="0"/>
              <a:t>)=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i="1" dirty="0" smtClean="0"/>
              <a:t>, то </a:t>
            </a:r>
            <a:r>
              <a:rPr lang="en-US" i="1" dirty="0" smtClean="0"/>
              <a:t>a</a:t>
            </a:r>
            <a:r>
              <a:rPr lang="uk-UA" i="1" dirty="0" smtClean="0"/>
              <a:t>  і  </a:t>
            </a:r>
            <a:r>
              <a:rPr lang="en-US" i="1" dirty="0" smtClean="0"/>
              <a:t>b</a:t>
            </a:r>
            <a:r>
              <a:rPr lang="uk-UA" i="1" dirty="0" smtClean="0"/>
              <a:t> </a:t>
            </a:r>
            <a:r>
              <a:rPr lang="uk-UA" i="1" dirty="0" smtClean="0">
                <a:solidFill>
                  <a:srgbClr val="FF0000"/>
                </a:solidFill>
              </a:rPr>
              <a:t>взаємно прості </a:t>
            </a:r>
            <a:r>
              <a:rPr lang="uk-UA" i="1" dirty="0" smtClean="0"/>
              <a:t>числа.</a:t>
            </a:r>
          </a:p>
          <a:p>
            <a:pPr eaLnBrk="1" hangingPunct="1">
              <a:buFontTx/>
              <a:buNone/>
              <a:defRPr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Приклади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: 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dirty="0" smtClean="0"/>
              <a:t>- </a:t>
            </a:r>
            <a:r>
              <a:rPr lang="ru-RU" dirty="0" err="1" smtClean="0"/>
              <a:t>взаємно</a:t>
            </a:r>
            <a:r>
              <a:rPr lang="ru-RU" dirty="0" smtClean="0"/>
              <a:t> </a:t>
            </a:r>
            <a:r>
              <a:rPr lang="ru-RU" dirty="0" err="1" smtClean="0"/>
              <a:t>прості</a:t>
            </a:r>
            <a:r>
              <a:rPr lang="ru-RU" dirty="0" smtClean="0"/>
              <a:t> числа,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НСД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(75; 14) = 1</a:t>
            </a:r>
            <a:r>
              <a:rPr lang="ru-RU" dirty="0" smtClean="0"/>
              <a:t>;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20, 9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77</a:t>
            </a:r>
            <a:r>
              <a:rPr lang="ru-RU" dirty="0" smtClean="0"/>
              <a:t> </a:t>
            </a:r>
            <a:r>
              <a:rPr lang="ru-RU" dirty="0" err="1" smtClean="0"/>
              <a:t>взаємно</a:t>
            </a:r>
            <a:r>
              <a:rPr lang="ru-RU" dirty="0" smtClean="0"/>
              <a:t> </a:t>
            </a:r>
            <a:r>
              <a:rPr lang="ru-RU" dirty="0" err="1" smtClean="0"/>
              <a:t>прості</a:t>
            </a:r>
            <a:r>
              <a:rPr lang="ru-RU" dirty="0" smtClean="0"/>
              <a:t> числа, </a:t>
            </a:r>
            <a:r>
              <a:rPr lang="ru-RU" dirty="0" err="1" smtClean="0"/>
              <a:t>оскільки</a:t>
            </a:r>
            <a:endParaRPr lang="ru-RU" dirty="0" smtClean="0"/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НСД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(20; 9; 77) = 1.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uk-UA" sz="8000" smtClean="0">
                <a:solidFill>
                  <a:srgbClr val="0000FF"/>
                </a:solidFill>
              </a:rPr>
              <a:t>Найменше спільне кратне (НСК)</a:t>
            </a:r>
            <a:endParaRPr lang="ru-RU" sz="8000" smtClean="0">
              <a:solidFill>
                <a:srgbClr val="0000FF"/>
              </a:solidFill>
            </a:endParaRPr>
          </a:p>
        </p:txBody>
      </p:sp>
      <p:sp>
        <p:nvSpPr>
          <p:cNvPr id="47107" name="Rectangle 5" descr="Дуб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3375"/>
            <a:ext cx="29749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Кратні натурального числа</a:t>
            </a:r>
            <a:endParaRPr lang="ru-RU" b="1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ru-RU" i="1" dirty="0" smtClean="0"/>
              <a:t>   </a:t>
            </a:r>
            <a:r>
              <a:rPr lang="ru-RU" i="1" dirty="0" err="1" smtClean="0"/>
              <a:t>Кратним</a:t>
            </a:r>
            <a:r>
              <a:rPr lang="ru-RU" i="1" dirty="0" smtClean="0"/>
              <a:t> натуральному числу </a:t>
            </a:r>
            <a:r>
              <a:rPr lang="ru-RU" b="1" i="1" dirty="0" smtClean="0"/>
              <a:t>а </a:t>
            </a:r>
            <a:r>
              <a:rPr lang="ru-RU" i="1" dirty="0" err="1" smtClean="0"/>
              <a:t>називають</a:t>
            </a:r>
            <a:r>
              <a:rPr lang="ru-RU" i="1" dirty="0" smtClean="0"/>
              <a:t> </a:t>
            </a:r>
            <a:r>
              <a:rPr lang="ru-RU" i="1" dirty="0" err="1" smtClean="0"/>
              <a:t>натуральне</a:t>
            </a:r>
            <a:r>
              <a:rPr lang="ru-RU" i="1" dirty="0" smtClean="0"/>
              <a:t> число, яке </a:t>
            </a:r>
            <a:r>
              <a:rPr lang="ru-RU" i="1" dirty="0" err="1" smtClean="0"/>
              <a:t>ділиться</a:t>
            </a:r>
            <a:r>
              <a:rPr lang="ru-RU" i="1" dirty="0" smtClean="0"/>
              <a:t> на </a:t>
            </a:r>
            <a:r>
              <a:rPr lang="ru-RU" b="1" i="1" dirty="0" smtClean="0"/>
              <a:t>а</a:t>
            </a:r>
            <a:r>
              <a:rPr lang="ru-RU" i="1" dirty="0" smtClean="0"/>
              <a:t> без </a:t>
            </a:r>
            <a:r>
              <a:rPr lang="ru-RU" i="1" dirty="0" err="1" smtClean="0"/>
              <a:t>остачі</a:t>
            </a:r>
            <a:r>
              <a:rPr lang="ru-RU" i="1" dirty="0" smtClean="0"/>
              <a:t>.</a:t>
            </a:r>
            <a:r>
              <a:rPr lang="ru-RU" dirty="0" smtClean="0"/>
              <a:t> 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</a:rPr>
              <a:t>Приклади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dirty="0" smtClean="0"/>
              <a:t>для числа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dirty="0" smtClean="0"/>
              <a:t> </a:t>
            </a:r>
            <a:r>
              <a:rPr lang="ru-RU" dirty="0" err="1" smtClean="0"/>
              <a:t>кратними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числа: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18, 36, 54, 72, 90, 108, 126 </a:t>
            </a:r>
            <a:r>
              <a:rPr lang="ru-RU" dirty="0" err="1" smtClean="0"/>
              <a:t>і</a:t>
            </a:r>
            <a:r>
              <a:rPr lang="ru-RU" dirty="0" smtClean="0"/>
              <a:t> т.д.;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dirty="0" smtClean="0"/>
              <a:t>для числа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/>
              <a:t> </a:t>
            </a:r>
            <a:r>
              <a:rPr lang="ru-RU" dirty="0" err="1" smtClean="0"/>
              <a:t>кратними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числа: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7, 14, 21, 28, 35, 42, 49 </a:t>
            </a:r>
            <a:r>
              <a:rPr lang="ru-RU" dirty="0" err="1" smtClean="0"/>
              <a:t>і</a:t>
            </a:r>
            <a:r>
              <a:rPr lang="ru-RU" dirty="0" smtClean="0"/>
              <a:t> т.д. 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 </a:t>
            </a:r>
            <a:r>
              <a:rPr lang="ru-RU" dirty="0" err="1" smtClean="0"/>
              <a:t>Отже</a:t>
            </a:r>
            <a:r>
              <a:rPr lang="ru-RU" dirty="0" smtClean="0"/>
              <a:t>, треба </a:t>
            </a:r>
            <a:r>
              <a:rPr lang="ru-RU" u="sng" dirty="0" err="1" smtClean="0"/>
              <a:t>запам'ятати</a:t>
            </a:r>
            <a:r>
              <a:rPr lang="ru-RU" u="sng" dirty="0" smtClean="0"/>
              <a:t>:</a:t>
            </a:r>
          </a:p>
          <a:p>
            <a:pPr marL="651510" indent="-514350" eaLnBrk="1" hangingPunct="1">
              <a:buFontTx/>
              <a:buNone/>
              <a:defRPr/>
            </a:pPr>
            <a:r>
              <a:rPr lang="ru-RU" dirty="0" smtClean="0"/>
              <a:t>1) </a:t>
            </a:r>
            <a:r>
              <a:rPr lang="ru-RU" dirty="0" err="1" smtClean="0"/>
              <a:t>будь-яке</a:t>
            </a:r>
            <a:r>
              <a:rPr lang="ru-RU" dirty="0" smtClean="0"/>
              <a:t> число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нескінченну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кратних</a:t>
            </a:r>
            <a:r>
              <a:rPr lang="ru-RU" dirty="0" smtClean="0"/>
              <a:t>;</a:t>
            </a:r>
          </a:p>
          <a:p>
            <a:pPr marL="651510" indent="-514350" eaLnBrk="1" hangingPunct="1">
              <a:buFontTx/>
              <a:buNone/>
              <a:defRPr/>
            </a:pPr>
            <a:r>
              <a:rPr lang="ru-RU" dirty="0" smtClean="0"/>
              <a:t>2) </a:t>
            </a:r>
            <a:r>
              <a:rPr lang="ru-RU" dirty="0" err="1" smtClean="0"/>
              <a:t>найменшим</a:t>
            </a:r>
            <a:r>
              <a:rPr lang="ru-RU" dirty="0" smtClean="0"/>
              <a:t> </a:t>
            </a:r>
            <a:r>
              <a:rPr lang="ru-RU" dirty="0" err="1" smtClean="0"/>
              <a:t>кратним</a:t>
            </a:r>
            <a:r>
              <a:rPr lang="ru-RU" dirty="0" smtClean="0"/>
              <a:t> для числа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число. </a:t>
            </a:r>
            <a:endParaRPr lang="ru-RU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5" y="357188"/>
            <a:ext cx="7929563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err="1">
                <a:solidFill>
                  <a:srgbClr val="FF0000"/>
                </a:solidFill>
                <a:latin typeface="+mn-lt"/>
              </a:rPr>
              <a:t>Найменшим</a:t>
            </a:r>
            <a:r>
              <a:rPr lang="ru-RU" sz="24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+mn-lt"/>
              </a:rPr>
              <a:t>спільним</a:t>
            </a:r>
            <a:r>
              <a:rPr lang="ru-RU" sz="24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+mn-lt"/>
              </a:rPr>
              <a:t>кратним</a:t>
            </a:r>
            <a:r>
              <a:rPr lang="ru-RU" sz="24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i="1" dirty="0" err="1">
                <a:latin typeface="+mn-lt"/>
              </a:rPr>
              <a:t>натуральних</a:t>
            </a:r>
            <a:r>
              <a:rPr lang="ru-RU" sz="2400" i="1" dirty="0">
                <a:latin typeface="+mn-lt"/>
              </a:rPr>
              <a:t> чисел </a:t>
            </a:r>
            <a:r>
              <a:rPr lang="ru-RU" sz="2400" i="1" dirty="0">
                <a:solidFill>
                  <a:srgbClr val="C00000"/>
                </a:solidFill>
                <a:latin typeface="+mn-lt"/>
              </a:rPr>
              <a:t>а </a:t>
            </a:r>
            <a:r>
              <a:rPr lang="ru-RU" sz="2400" i="1" dirty="0" err="1">
                <a:latin typeface="+mn-lt"/>
              </a:rPr>
              <a:t>і</a:t>
            </a:r>
            <a:r>
              <a:rPr lang="ru-RU" sz="2400" i="1" dirty="0">
                <a:latin typeface="+mn-lt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+mn-lt"/>
              </a:rPr>
              <a:t>b</a:t>
            </a:r>
            <a:r>
              <a:rPr lang="ru-RU" sz="2400" i="1" dirty="0">
                <a:latin typeface="+mn-lt"/>
              </a:rPr>
              <a:t> </a:t>
            </a:r>
            <a:r>
              <a:rPr lang="ru-RU" sz="2400" i="1" dirty="0" err="1">
                <a:latin typeface="+mn-lt"/>
              </a:rPr>
              <a:t>називають</a:t>
            </a:r>
            <a:r>
              <a:rPr lang="ru-RU" sz="2400" i="1" dirty="0">
                <a:latin typeface="+mn-lt"/>
              </a:rPr>
              <a:t> </a:t>
            </a:r>
            <a:r>
              <a:rPr lang="ru-RU" sz="2400" i="1" dirty="0" err="1">
                <a:latin typeface="+mn-lt"/>
              </a:rPr>
              <a:t>найменше</a:t>
            </a:r>
            <a:r>
              <a:rPr lang="ru-RU" sz="2400" i="1" dirty="0">
                <a:latin typeface="+mn-lt"/>
              </a:rPr>
              <a:t> </a:t>
            </a:r>
            <a:r>
              <a:rPr lang="ru-RU" sz="2400" i="1" dirty="0" err="1">
                <a:latin typeface="+mn-lt"/>
              </a:rPr>
              <a:t>натуральне</a:t>
            </a:r>
            <a:r>
              <a:rPr lang="ru-RU" sz="2400" i="1" dirty="0">
                <a:latin typeface="+mn-lt"/>
              </a:rPr>
              <a:t> число, яке </a:t>
            </a:r>
            <a:r>
              <a:rPr lang="ru-RU" sz="2400" i="1" dirty="0" err="1">
                <a:latin typeface="+mn-lt"/>
              </a:rPr>
              <a:t>кратне</a:t>
            </a:r>
            <a:r>
              <a:rPr lang="ru-RU" sz="2400" i="1" dirty="0">
                <a:latin typeface="+mn-lt"/>
              </a:rPr>
              <a:t> </a:t>
            </a:r>
            <a:r>
              <a:rPr lang="ru-RU" sz="2400" i="1" dirty="0" err="1">
                <a:latin typeface="+mn-lt"/>
              </a:rPr>
              <a:t>і</a:t>
            </a:r>
            <a:r>
              <a:rPr lang="ru-RU" sz="2400" i="1" dirty="0">
                <a:latin typeface="+mn-lt"/>
              </a:rPr>
              <a:t> а, </a:t>
            </a:r>
            <a:r>
              <a:rPr lang="ru-RU" sz="2400" i="1" dirty="0" err="1">
                <a:latin typeface="+mn-lt"/>
              </a:rPr>
              <a:t>і</a:t>
            </a:r>
            <a:r>
              <a:rPr lang="ru-RU" sz="2400" i="1" dirty="0">
                <a:latin typeface="+mn-lt"/>
              </a:rPr>
              <a:t> </a:t>
            </a:r>
            <a:r>
              <a:rPr lang="ru-RU" sz="2400" i="1" dirty="0" err="1">
                <a:latin typeface="+mn-lt"/>
              </a:rPr>
              <a:t>b</a:t>
            </a:r>
            <a:r>
              <a:rPr lang="ru-RU" sz="2400" i="1" dirty="0">
                <a:latin typeface="+mn-lt"/>
              </a:rPr>
              <a:t>. 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Треба </a:t>
            </a:r>
            <a:r>
              <a:rPr lang="ru-RU" sz="2400" u="sng" dirty="0" err="1">
                <a:latin typeface="+mn-lt"/>
              </a:rPr>
              <a:t>запам'ятати</a:t>
            </a:r>
            <a:r>
              <a:rPr lang="ru-RU" sz="2400" u="sng" dirty="0">
                <a:latin typeface="+mn-lt"/>
              </a:rPr>
              <a:t>:</a:t>
            </a:r>
          </a:p>
          <a:p>
            <a:pPr marL="65151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1) </a:t>
            </a:r>
            <a:r>
              <a:rPr lang="ru-RU" sz="2400" dirty="0" err="1">
                <a:latin typeface="+mn-lt"/>
              </a:rPr>
              <a:t>якщо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одне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із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двох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натуральних</a:t>
            </a:r>
            <a:r>
              <a:rPr lang="ru-RU" sz="2400" dirty="0">
                <a:latin typeface="+mn-lt"/>
              </a:rPr>
              <a:t> чисел </a:t>
            </a:r>
            <a:r>
              <a:rPr lang="ru-RU" sz="2400" dirty="0" err="1">
                <a:latin typeface="+mn-lt"/>
              </a:rPr>
              <a:t>ділиться</a:t>
            </a:r>
            <a:r>
              <a:rPr lang="ru-RU" sz="2400" dirty="0">
                <a:latin typeface="+mn-lt"/>
              </a:rPr>
              <a:t> на друге число, то </a:t>
            </a:r>
            <a:r>
              <a:rPr lang="ru-RU" sz="2400" dirty="0" err="1">
                <a:latin typeface="+mn-lt"/>
              </a:rPr>
              <a:t>більше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з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цих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двох</a:t>
            </a:r>
            <a:r>
              <a:rPr lang="ru-RU" sz="2400" dirty="0">
                <a:latin typeface="+mn-lt"/>
              </a:rPr>
              <a:t> чисел </a:t>
            </a:r>
            <a:r>
              <a:rPr lang="ru-RU" sz="2400" dirty="0" err="1">
                <a:latin typeface="+mn-lt"/>
              </a:rPr>
              <a:t>є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їх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найменшим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спільним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кратним</a:t>
            </a:r>
            <a:r>
              <a:rPr lang="ru-RU" sz="2400" dirty="0">
                <a:latin typeface="+mn-lt"/>
              </a:rPr>
              <a:t>;</a:t>
            </a:r>
          </a:p>
          <a:p>
            <a:pPr marL="65151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2) </a:t>
            </a:r>
            <a:r>
              <a:rPr lang="ru-RU" sz="2400" dirty="0" err="1">
                <a:latin typeface="+mn-lt"/>
              </a:rPr>
              <a:t>якщо</a:t>
            </a:r>
            <a:r>
              <a:rPr lang="ru-RU" sz="2400" dirty="0">
                <a:latin typeface="+mn-lt"/>
              </a:rPr>
              <a:t> два числа </a:t>
            </a:r>
            <a:r>
              <a:rPr lang="ru-RU" sz="2400" dirty="0" err="1">
                <a:latin typeface="+mn-lt"/>
              </a:rPr>
              <a:t>є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взаємно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простими</a:t>
            </a:r>
            <a:r>
              <a:rPr lang="ru-RU" sz="2400" dirty="0">
                <a:latin typeface="+mn-lt"/>
              </a:rPr>
              <a:t>, то </a:t>
            </a:r>
            <a:r>
              <a:rPr lang="ru-RU" sz="2400" dirty="0" err="1">
                <a:latin typeface="+mn-lt"/>
              </a:rPr>
              <a:t>найменше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спільне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кратне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цих</a:t>
            </a:r>
            <a:r>
              <a:rPr lang="ru-RU" sz="2400" dirty="0">
                <a:latin typeface="+mn-lt"/>
              </a:rPr>
              <a:t> чисел </a:t>
            </a:r>
            <a:r>
              <a:rPr lang="ru-RU" sz="2400" dirty="0" err="1">
                <a:latin typeface="+mn-lt"/>
              </a:rPr>
              <a:t>дорівнює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їх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добутку</a:t>
            </a:r>
            <a:r>
              <a:rPr lang="ru-RU" sz="2400" dirty="0">
                <a:latin typeface="+mn-lt"/>
              </a:rPr>
              <a:t>.</a:t>
            </a:r>
          </a:p>
          <a:p>
            <a:pPr marL="65151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 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Приклади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 </a:t>
            </a:r>
          </a:p>
          <a:p>
            <a:pPr marL="65151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latin typeface="+mn-lt"/>
              </a:rPr>
              <a:t> НСК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(9; 18) = 18</a:t>
            </a:r>
            <a:r>
              <a:rPr lang="ru-RU" sz="2400" dirty="0">
                <a:latin typeface="+mn-lt"/>
              </a:rPr>
              <a:t>;</a:t>
            </a:r>
          </a:p>
          <a:p>
            <a:pPr marL="65151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latin typeface="+mn-lt"/>
              </a:rPr>
              <a:t>НСК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(2; 8; 16) = 16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оскільки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ділиться</a:t>
            </a:r>
            <a:r>
              <a:rPr lang="ru-RU" sz="2400" dirty="0">
                <a:latin typeface="+mn-lt"/>
              </a:rPr>
              <a:t>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+mn-lt"/>
              </a:rPr>
              <a:t>, 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ділиться</a:t>
            </a:r>
            <a:r>
              <a:rPr lang="ru-RU" sz="2400" dirty="0">
                <a:latin typeface="+mn-lt"/>
              </a:rPr>
              <a:t>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>
                <a:latin typeface="+mn-lt"/>
              </a:rPr>
              <a:t>;</a:t>
            </a:r>
          </a:p>
          <a:p>
            <a:pPr marL="651510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>
                <a:latin typeface="+mn-lt"/>
              </a:rPr>
              <a:t>НСК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(7; 10) = 70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оскільки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і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dirty="0">
                <a:latin typeface="+mn-lt"/>
              </a:rPr>
              <a:t> - </a:t>
            </a:r>
            <a:r>
              <a:rPr lang="ru-RU" sz="2400" dirty="0" err="1">
                <a:latin typeface="+mn-lt"/>
              </a:rPr>
              <a:t>взаємно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прості</a:t>
            </a:r>
            <a:r>
              <a:rPr lang="ru-RU" sz="2400" dirty="0">
                <a:latin typeface="+mn-lt"/>
              </a:rPr>
              <a:t> числа.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>
                <a:solidFill>
                  <a:srgbClr val="7030A0"/>
                </a:solidFill>
              </a:rPr>
              <a:t>               Перевір себе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651510" indent="-514350" eaLnBrk="1" hangingPunct="1">
              <a:buFont typeface="Wingdings" pitchFamily="2" charset="2"/>
              <a:buChar char="Ø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Чи правильно,що: </a:t>
            </a:r>
          </a:p>
          <a:p>
            <a:pPr marL="651510" indent="-514350" eaLnBrk="1" hangingPunct="1">
              <a:buFontTx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а) 5 – дільник числа 35; </a:t>
            </a:r>
          </a:p>
          <a:p>
            <a:pPr marL="651510" indent="-514350" eaLnBrk="1" hangingPunct="1">
              <a:buFontTx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б)18 – дільник числа 9;</a:t>
            </a:r>
          </a:p>
          <a:p>
            <a:pPr marL="651510" indent="-514350" eaLnBrk="1" hangingPunct="1">
              <a:buFontTx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в) 13 – дільник числа 156?</a:t>
            </a:r>
          </a:p>
          <a:p>
            <a:pPr marL="651510" indent="-514350" eaLnBrk="1" hangingPunct="1">
              <a:buFont typeface="Wingdings" pitchFamily="2" charset="2"/>
              <a:buChar char="Ø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Назвіть дільники числа 32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51510" indent="-514350" eaLnBrk="1" hangingPunct="1">
              <a:buFont typeface="Wingdings" pitchFamily="2" charset="2"/>
              <a:buChar char="Ø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Чи є для будь – якого числа найменші і найбільші дільники, які вони ?</a:t>
            </a:r>
          </a:p>
          <a:p>
            <a:pPr marL="651510" indent="-514350" eaLnBrk="1" hangingPunct="1">
              <a:buFont typeface="Wingdings" pitchFamily="2" charset="2"/>
              <a:buChar char="Ø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Знайдіть найменше число, дільниками якого є числа: 2, 5 і 11.</a:t>
            </a:r>
          </a:p>
          <a:p>
            <a:pPr marL="651510" indent="-514350" eaLnBrk="1" hangingPunct="1">
              <a:buFont typeface="Wingdings" pitchFamily="2" charset="2"/>
              <a:buChar char="Ø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Назвіть чотири найменших числа, дільниками яких є числа   8 і 6.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0"/>
            <a:ext cx="19288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rot="10800000" flipV="1">
            <a:off x="5214938" y="5429250"/>
            <a:ext cx="928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110;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rot="10800000" flipV="1">
            <a:off x="6572250" y="6286500"/>
            <a:ext cx="857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24;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143750" y="6334125"/>
            <a:ext cx="85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48;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572375" y="6334125"/>
            <a:ext cx="85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uk-UA" sz="2800" dirty="0">
                <a:solidFill>
                  <a:srgbClr val="FF0000"/>
                </a:solidFill>
              </a:rPr>
              <a:t>;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8072438" y="6334125"/>
            <a:ext cx="785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072188" y="3571875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rgbClr val="FF0000"/>
                </a:solidFill>
              </a:rPr>
              <a:t>2;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429375" y="3571875"/>
            <a:ext cx="64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4;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786438" y="3571875"/>
            <a:ext cx="463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1;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715125" y="3571875"/>
            <a:ext cx="50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929438" y="3571875"/>
            <a:ext cx="8322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;16;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7572375" y="3571875"/>
            <a:ext cx="643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uk-UA" sz="2800" dirty="0">
                <a:solidFill>
                  <a:srgbClr val="FF0000"/>
                </a:solidFill>
              </a:rPr>
              <a:t>;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857750" y="2071688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</a:rPr>
              <a:t>так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357813" y="3000375"/>
            <a:ext cx="717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rgbClr val="FF0000"/>
                </a:solidFill>
              </a:rPr>
              <a:t>так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714875" y="257175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rgbClr val="FF0000"/>
                </a:solidFill>
              </a:rPr>
              <a:t>ні</a:t>
            </a: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4" grpId="0"/>
      <p:bldP spid="15" grpId="0"/>
      <p:bldP spid="16" grpId="0"/>
      <p:bldP spid="19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14375" y="217488"/>
            <a:ext cx="7286625" cy="664051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 err="1"/>
              <a:t>Щоб</a:t>
            </a:r>
            <a:r>
              <a:rPr lang="ru-RU" sz="3200" i="1" dirty="0"/>
              <a:t> </a:t>
            </a:r>
            <a:r>
              <a:rPr lang="ru-RU" sz="3200" i="1" dirty="0" err="1"/>
              <a:t>знайти</a:t>
            </a:r>
            <a:r>
              <a:rPr lang="ru-RU" sz="3200" i="1" dirty="0"/>
              <a:t> </a:t>
            </a:r>
            <a:r>
              <a:rPr lang="ru-RU" sz="3200" i="1" dirty="0" err="1"/>
              <a:t>найменше</a:t>
            </a:r>
            <a:r>
              <a:rPr lang="ru-RU" sz="3200" i="1" dirty="0"/>
              <a:t> </a:t>
            </a:r>
            <a:r>
              <a:rPr lang="ru-RU" sz="3200" i="1" dirty="0" err="1"/>
              <a:t>спільне</a:t>
            </a:r>
            <a:r>
              <a:rPr lang="ru-RU" sz="3200" i="1" dirty="0"/>
              <a:t> </a:t>
            </a:r>
            <a:r>
              <a:rPr lang="ru-RU" sz="3200" i="1" dirty="0" err="1"/>
              <a:t>кратне</a:t>
            </a:r>
            <a:r>
              <a:rPr lang="ru-RU" sz="3200" i="1" dirty="0"/>
              <a:t> </a:t>
            </a:r>
            <a:r>
              <a:rPr lang="ru-RU" sz="3200" i="1" dirty="0" err="1"/>
              <a:t>декількох</a:t>
            </a:r>
            <a:r>
              <a:rPr lang="ru-RU" sz="3200" i="1" dirty="0"/>
              <a:t> </a:t>
            </a:r>
            <a:r>
              <a:rPr lang="ru-RU" sz="3200" i="1" dirty="0" err="1"/>
              <a:t>натуральних</a:t>
            </a:r>
            <a:r>
              <a:rPr lang="ru-RU" sz="3200" i="1" dirty="0"/>
              <a:t> чисел, треба:</a:t>
            </a:r>
          </a:p>
          <a:p>
            <a:pPr marL="65151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1)</a:t>
            </a:r>
            <a:r>
              <a:rPr lang="ru-RU" sz="3200" dirty="0" err="1"/>
              <a:t>розкласти</a:t>
            </a:r>
            <a:r>
              <a:rPr lang="ru-RU" sz="3200" dirty="0"/>
              <a:t> </a:t>
            </a:r>
            <a:r>
              <a:rPr lang="ru-RU" sz="3200" dirty="0" err="1"/>
              <a:t>їх</a:t>
            </a:r>
            <a:r>
              <a:rPr lang="ru-RU" sz="3200" dirty="0"/>
              <a:t> на </a:t>
            </a:r>
            <a:r>
              <a:rPr lang="ru-RU" sz="3200" dirty="0" err="1"/>
              <a:t>прості</a:t>
            </a:r>
            <a:r>
              <a:rPr lang="ru-RU" sz="3200" dirty="0"/>
              <a:t> </a:t>
            </a:r>
            <a:r>
              <a:rPr lang="ru-RU" sz="3200" dirty="0" err="1"/>
              <a:t>множники</a:t>
            </a:r>
            <a:r>
              <a:rPr lang="ru-RU" sz="3200" dirty="0"/>
              <a:t>;</a:t>
            </a:r>
          </a:p>
          <a:p>
            <a:pPr marL="65151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2) </a:t>
            </a:r>
            <a:r>
              <a:rPr lang="ru-RU" sz="3200" dirty="0" err="1"/>
              <a:t>виписати</a:t>
            </a:r>
            <a:r>
              <a:rPr lang="ru-RU" sz="3200" dirty="0"/>
              <a:t> </a:t>
            </a:r>
            <a:r>
              <a:rPr lang="ru-RU" sz="3200" dirty="0" err="1"/>
              <a:t>множники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входять</a:t>
            </a:r>
            <a:r>
              <a:rPr lang="ru-RU" sz="3200" dirty="0"/>
              <a:t> у </a:t>
            </a:r>
            <a:r>
              <a:rPr lang="ru-RU" sz="3200" dirty="0" err="1"/>
              <a:t>розклад</a:t>
            </a:r>
            <a:r>
              <a:rPr lang="ru-RU" sz="3200" dirty="0"/>
              <a:t> (</a:t>
            </a:r>
            <a:r>
              <a:rPr lang="ru-RU" sz="3200" dirty="0" err="1"/>
              <a:t>краще</a:t>
            </a:r>
            <a:r>
              <a:rPr lang="ru-RU" sz="3200" dirty="0"/>
              <a:t> </a:t>
            </a:r>
            <a:r>
              <a:rPr lang="ru-RU" sz="3200" dirty="0" err="1"/>
              <a:t>найдовший</a:t>
            </a:r>
            <a:r>
              <a:rPr lang="ru-RU" sz="3200" dirty="0"/>
              <a:t>) одного </a:t>
            </a:r>
            <a:r>
              <a:rPr lang="ru-RU" sz="3200" dirty="0" err="1"/>
              <a:t>з</a:t>
            </a:r>
            <a:r>
              <a:rPr lang="ru-RU" sz="3200" dirty="0"/>
              <a:t> чисел;</a:t>
            </a:r>
          </a:p>
          <a:p>
            <a:pPr marL="65151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3) </a:t>
            </a:r>
            <a:r>
              <a:rPr lang="ru-RU" sz="3200" dirty="0" err="1"/>
              <a:t>дописати</a:t>
            </a:r>
            <a:r>
              <a:rPr lang="ru-RU" sz="3200" dirty="0"/>
              <a:t> до них </a:t>
            </a:r>
            <a:r>
              <a:rPr lang="ru-RU" sz="3200" dirty="0" err="1"/>
              <a:t>ті</a:t>
            </a:r>
            <a:r>
              <a:rPr lang="ru-RU" sz="3200" dirty="0"/>
              <a:t> </a:t>
            </a:r>
            <a:r>
              <a:rPr lang="ru-RU" sz="3200" dirty="0" err="1"/>
              <a:t>множники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є</a:t>
            </a:r>
            <a:r>
              <a:rPr lang="ru-RU" sz="3200" dirty="0"/>
              <a:t> в </a:t>
            </a:r>
            <a:r>
              <a:rPr lang="ru-RU" sz="3200" dirty="0" err="1"/>
              <a:t>розкладі</a:t>
            </a:r>
            <a:r>
              <a:rPr lang="ru-RU" sz="3200" dirty="0"/>
              <a:t> </a:t>
            </a:r>
            <a:r>
              <a:rPr lang="ru-RU" sz="3200" dirty="0" err="1"/>
              <a:t>інших</a:t>
            </a:r>
            <a:r>
              <a:rPr lang="ru-RU" sz="3200" dirty="0"/>
              <a:t> чисел;</a:t>
            </a:r>
          </a:p>
          <a:p>
            <a:pPr marL="65151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4) </a:t>
            </a:r>
            <a:r>
              <a:rPr lang="ru-RU" sz="3200" dirty="0" err="1"/>
              <a:t>знайти</a:t>
            </a:r>
            <a:r>
              <a:rPr lang="ru-RU" sz="3200" dirty="0"/>
              <a:t> </a:t>
            </a:r>
            <a:r>
              <a:rPr lang="ru-RU" sz="3200" dirty="0" err="1"/>
              <a:t>значення</a:t>
            </a:r>
            <a:r>
              <a:rPr lang="ru-RU" sz="3200" dirty="0"/>
              <a:t> </a:t>
            </a:r>
            <a:r>
              <a:rPr lang="ru-RU" sz="3200" dirty="0" err="1"/>
              <a:t>утвореного</a:t>
            </a:r>
            <a:r>
              <a:rPr lang="ru-RU" sz="3200" dirty="0"/>
              <a:t> </a:t>
            </a:r>
            <a:r>
              <a:rPr lang="ru-RU" sz="3200" dirty="0" err="1"/>
              <a:t>добутку</a:t>
            </a:r>
            <a:r>
              <a:rPr lang="ru-RU" sz="3200" dirty="0"/>
              <a:t>. 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928813" y="214313"/>
            <a:ext cx="5214937" cy="1055608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Знайдіть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найменше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спільне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кратне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чисел 34,51,68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286000" y="199707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Times New Roman" pitchFamily="18" charset="0"/>
                <a:cs typeface="Times New Roman" pitchFamily="18" charset="0"/>
              </a:rPr>
              <a:t>Розв'язання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19881" y="3321844"/>
            <a:ext cx="1216025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88" y="2714625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Times New Roman" pitchFamily="18" charset="0"/>
                <a:cs typeface="Times New Roman" pitchFamily="18" charset="0"/>
              </a:rPr>
              <a:t>34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928688" y="2714625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7188" y="314325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928688" y="314325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00063" y="3571875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034381" y="3393282"/>
            <a:ext cx="12160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71688" y="2643188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51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643188" y="2643188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571750" y="3000375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071688" y="3000375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286000" y="342900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3355975" y="3643313"/>
            <a:ext cx="1858963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786188" y="257175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68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4214813" y="257175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786188" y="3000375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34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214813" y="3000375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3786188" y="342900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4214813" y="342900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17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3857625" y="3857625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571500" y="4572000"/>
            <a:ext cx="3071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НСК(34,51,68)=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3143250" y="4572000"/>
            <a:ext cx="50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3357563" y="457200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∙</a:t>
            </a: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3571875" y="4572000"/>
            <a:ext cx="50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3929063" y="4572000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∙</a:t>
            </a:r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071938" y="457200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4429125" y="4572000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∙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4572000" y="4572000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285750" y="5500688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Times New Roman" pitchFamily="18" charset="0"/>
                <a:cs typeface="Times New Roman" pitchFamily="18" charset="0"/>
              </a:rPr>
              <a:t>Відповідь: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>
                <a:latin typeface="Times New Roman" pitchFamily="18" charset="0"/>
                <a:cs typeface="Times New Roman" pitchFamily="18" charset="0"/>
              </a:rPr>
              <a:t>204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4786313" y="4500563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5072063" y="4572000"/>
            <a:ext cx="928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204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643182"/>
            <a:ext cx="2643174" cy="264317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build="allAtOnce"/>
      <p:bldP spid="38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286625" cy="1143000"/>
          </a:xfrm>
          <a:prstGeom prst="plaqu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Перевірте себе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529013" y="1428750"/>
            <a:ext cx="5614987" cy="1928813"/>
          </a:xfrm>
          <a:prstGeom prst="star24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НСК (20;70;15) =</a:t>
            </a:r>
          </a:p>
        </p:txBody>
      </p:sp>
      <p:sp>
        <p:nvSpPr>
          <p:cNvPr id="4" name="8-конечная звезда 3"/>
          <p:cNvSpPr/>
          <p:nvPr/>
        </p:nvSpPr>
        <p:spPr>
          <a:xfrm>
            <a:off x="3857625" y="4429125"/>
            <a:ext cx="4886325" cy="839788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НСК (18;45)= </a:t>
            </a:r>
          </a:p>
        </p:txBody>
      </p:sp>
      <p:sp>
        <p:nvSpPr>
          <p:cNvPr id="5" name="10-конечная звезда 4"/>
          <p:cNvSpPr/>
          <p:nvPr/>
        </p:nvSpPr>
        <p:spPr>
          <a:xfrm>
            <a:off x="0" y="3071813"/>
            <a:ext cx="4572000" cy="116205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НСК (30;40) =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0" y="5572125"/>
            <a:ext cx="4849088" cy="890171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НСК (210;350) =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86125" y="3429000"/>
            <a:ext cx="8002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120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143750" y="4572000"/>
            <a:ext cx="5950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286625" y="1928813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420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786188" y="57150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1050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410" grpId="0" build="p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967536" y="5805264"/>
            <a:ext cx="4176464" cy="83671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 smtClean="0"/>
              <a:t>Свінтозельська В.М.</a:t>
            </a:r>
          </a:p>
          <a:p>
            <a:pPr algn="ctr"/>
            <a:r>
              <a:rPr lang="uk-UA" dirty="0" smtClean="0"/>
              <a:t>Вчитель математики</a:t>
            </a:r>
          </a:p>
          <a:p>
            <a:pPr algn="ctr"/>
            <a:r>
              <a:rPr lang="uk-UA" dirty="0" smtClean="0"/>
              <a:t> </a:t>
            </a:r>
            <a:r>
              <a:rPr lang="uk-UA" dirty="0" err="1" smtClean="0"/>
              <a:t>Стовпецької</a:t>
            </a:r>
            <a:r>
              <a:rPr lang="uk-UA" dirty="0" smtClean="0"/>
              <a:t> ЗОШ І-ІІІ ступенів</a:t>
            </a:r>
            <a:endParaRPr lang="ru-RU" dirty="0"/>
          </a:p>
        </p:txBody>
      </p:sp>
      <p:sp>
        <p:nvSpPr>
          <p:cNvPr id="6" name="Волна 5"/>
          <p:cNvSpPr/>
          <p:nvPr/>
        </p:nvSpPr>
        <p:spPr>
          <a:xfrm>
            <a:off x="1259632" y="404664"/>
            <a:ext cx="7200800" cy="4896544"/>
          </a:xfrm>
          <a:prstGeom prst="wave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0000" endA="300" endPos="55000" dir="5400000" sy="-100000" algn="bl" rotWithShape="0"/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/>
                <a:solidFill>
                  <a:schemeClr val="accent3"/>
                </a:solidFill>
              </a:rPr>
              <a:t>Бажаю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800" b="1" dirty="0" err="1" smtClean="0">
                <a:ln/>
                <a:solidFill>
                  <a:schemeClr val="accent3"/>
                </a:solidFill>
              </a:rPr>
              <a:t>успіхів</a:t>
            </a:r>
            <a:r>
              <a:rPr lang="ru-RU" sz="4800" b="1" dirty="0" smtClean="0">
                <a:ln/>
                <a:solidFill>
                  <a:schemeClr val="accent3"/>
                </a:solidFill>
              </a:rPr>
              <a:t>!!!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9626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Ознаки подільності 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857250"/>
            <a:ext cx="8358187" cy="5522913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i="1" dirty="0" err="1" smtClean="0"/>
              <a:t>Якщо</a:t>
            </a:r>
            <a:r>
              <a:rPr lang="ru-RU" i="1" dirty="0" smtClean="0"/>
              <a:t> </a:t>
            </a:r>
            <a:r>
              <a:rPr lang="ru-RU" i="1" dirty="0" err="1" smtClean="0"/>
              <a:t>запис</a:t>
            </a:r>
            <a:r>
              <a:rPr lang="ru-RU" i="1" dirty="0" smtClean="0"/>
              <a:t> натурального числа </a:t>
            </a:r>
            <a:r>
              <a:rPr lang="ru-RU" i="1" dirty="0" err="1" smtClean="0"/>
              <a:t>закінчується</a:t>
            </a:r>
            <a:r>
              <a:rPr lang="ru-RU" i="1" dirty="0" smtClean="0"/>
              <a:t> на 0, то </a:t>
            </a:r>
            <a:r>
              <a:rPr lang="ru-RU" i="1" dirty="0" err="1" smtClean="0"/>
              <a:t>це</a:t>
            </a:r>
            <a:r>
              <a:rPr lang="ru-RU" i="1" dirty="0" smtClean="0"/>
              <a:t> число </a:t>
            </a:r>
            <a:r>
              <a:rPr lang="ru-RU" i="1" dirty="0" err="1" smtClean="0"/>
              <a:t>ділиться</a:t>
            </a:r>
            <a:r>
              <a:rPr lang="ru-RU" i="1" dirty="0" smtClean="0"/>
              <a:t> без </a:t>
            </a:r>
            <a:r>
              <a:rPr lang="ru-RU" i="1" dirty="0" err="1" smtClean="0"/>
              <a:t>остачі</a:t>
            </a:r>
            <a:r>
              <a:rPr lang="ru-RU" i="1" dirty="0" smtClean="0"/>
              <a:t> на 10. 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i="1" dirty="0" err="1" smtClean="0">
                <a:solidFill>
                  <a:schemeClr val="accent6">
                    <a:lumMod val="25000"/>
                  </a:schemeClr>
                </a:solidFill>
              </a:rPr>
              <a:t>Якщо</a:t>
            </a:r>
            <a:r>
              <a:rPr lang="ru-RU" i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25000"/>
                  </a:schemeClr>
                </a:solidFill>
              </a:rPr>
              <a:t>запис</a:t>
            </a:r>
            <a:r>
              <a:rPr lang="ru-RU" i="1" dirty="0" smtClean="0">
                <a:solidFill>
                  <a:schemeClr val="accent6">
                    <a:lumMod val="25000"/>
                  </a:schemeClr>
                </a:solidFill>
              </a:rPr>
              <a:t> натурального числа </a:t>
            </a:r>
            <a:r>
              <a:rPr lang="ru-RU" i="1" dirty="0" err="1" smtClean="0">
                <a:solidFill>
                  <a:schemeClr val="accent6">
                    <a:lumMod val="25000"/>
                  </a:schemeClr>
                </a:solidFill>
              </a:rPr>
              <a:t>закінчується</a:t>
            </a:r>
            <a:r>
              <a:rPr lang="ru-RU" i="1" dirty="0" smtClean="0">
                <a:solidFill>
                  <a:schemeClr val="accent6">
                    <a:lumMod val="25000"/>
                  </a:schemeClr>
                </a:solidFill>
              </a:rPr>
              <a:t>  </a:t>
            </a:r>
            <a:r>
              <a:rPr lang="ru-RU" i="1" dirty="0" err="1" smtClean="0">
                <a:solidFill>
                  <a:schemeClr val="accent6">
                    <a:lumMod val="25000"/>
                  </a:schemeClr>
                </a:solidFill>
              </a:rPr>
              <a:t>будь-якою</a:t>
            </a:r>
            <a:r>
              <a:rPr lang="ru-RU" i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25000"/>
                  </a:schemeClr>
                </a:solidFill>
              </a:rPr>
              <a:t>іншою</a:t>
            </a:r>
            <a:r>
              <a:rPr lang="ru-RU" i="1" dirty="0" smtClean="0">
                <a:solidFill>
                  <a:schemeClr val="accent6">
                    <a:lumMod val="25000"/>
                  </a:schemeClr>
                </a:solidFill>
              </a:rPr>
              <a:t> цифрою, то </a:t>
            </a:r>
            <a:r>
              <a:rPr lang="ru-RU" i="1" dirty="0" err="1" smtClean="0">
                <a:solidFill>
                  <a:schemeClr val="accent6">
                    <a:lumMod val="25000"/>
                  </a:schemeClr>
                </a:solidFill>
              </a:rPr>
              <a:t>воно</a:t>
            </a:r>
            <a:r>
              <a:rPr lang="ru-RU" i="1" dirty="0" smtClean="0">
                <a:solidFill>
                  <a:schemeClr val="accent6">
                    <a:lumMod val="25000"/>
                  </a:schemeClr>
                </a:solidFill>
              </a:rPr>
              <a:t> не </a:t>
            </a:r>
            <a:r>
              <a:rPr lang="ru-RU" i="1" dirty="0" err="1" smtClean="0">
                <a:solidFill>
                  <a:schemeClr val="accent6">
                    <a:lumMod val="25000"/>
                  </a:schemeClr>
                </a:solidFill>
              </a:rPr>
              <a:t>ділиться</a:t>
            </a:r>
            <a:r>
              <a:rPr lang="ru-RU" i="1" dirty="0" smtClean="0">
                <a:solidFill>
                  <a:schemeClr val="accent6">
                    <a:lumMod val="25000"/>
                  </a:schemeClr>
                </a:solidFill>
              </a:rPr>
              <a:t> без </a:t>
            </a:r>
            <a:r>
              <a:rPr lang="ru-RU" i="1" dirty="0" err="1" smtClean="0">
                <a:solidFill>
                  <a:schemeClr val="accent6">
                    <a:lumMod val="25000"/>
                  </a:schemeClr>
                </a:solidFill>
              </a:rPr>
              <a:t>остачі</a:t>
            </a:r>
            <a:r>
              <a:rPr lang="ru-RU" i="1" dirty="0" smtClean="0">
                <a:solidFill>
                  <a:schemeClr val="accent6">
                    <a:lumMod val="25000"/>
                  </a:schemeClr>
                </a:solidFill>
              </a:rPr>
              <a:t> на 10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     </a:t>
            </a:r>
            <a:r>
              <a:rPr lang="ru-RU" dirty="0" smtClean="0"/>
              <a:t> 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Приклади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 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ru-RU" dirty="0" smtClean="0"/>
              <a:t> 680 </a:t>
            </a:r>
            <a:r>
              <a:rPr lang="ru-RU" dirty="0" err="1" smtClean="0"/>
              <a:t>ділиться</a:t>
            </a:r>
            <a:r>
              <a:rPr lang="ru-RU" dirty="0" smtClean="0"/>
              <a:t> на 10;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104 не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ділиться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на 10. </a:t>
            </a:r>
          </a:p>
        </p:txBody>
      </p:sp>
      <p:pic>
        <p:nvPicPr>
          <p:cNvPr id="4" name="Picture 3" descr="CRCTR0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0"/>
            <a:ext cx="2540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857250"/>
            <a:ext cx="8515350" cy="5522913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i="1" dirty="0" err="1" smtClean="0"/>
              <a:t>Якщо</a:t>
            </a:r>
            <a:r>
              <a:rPr lang="ru-RU" i="1" dirty="0" smtClean="0"/>
              <a:t> </a:t>
            </a:r>
            <a:r>
              <a:rPr lang="ru-RU" i="1" dirty="0" err="1" smtClean="0"/>
              <a:t>запис</a:t>
            </a:r>
            <a:r>
              <a:rPr lang="ru-RU" i="1" dirty="0" smtClean="0"/>
              <a:t> натурального числа </a:t>
            </a:r>
            <a:r>
              <a:rPr lang="ru-RU" i="1" dirty="0" err="1" smtClean="0"/>
              <a:t>закінчується</a:t>
            </a:r>
            <a:r>
              <a:rPr lang="ru-RU" i="1" dirty="0" smtClean="0"/>
              <a:t> цифрами 0 </a:t>
            </a:r>
            <a:r>
              <a:rPr lang="ru-RU" i="1" dirty="0" err="1" smtClean="0"/>
              <a:t>або</a:t>
            </a:r>
            <a:r>
              <a:rPr lang="ru-RU" i="1" dirty="0" smtClean="0"/>
              <a:t> 5, то </a:t>
            </a:r>
            <a:r>
              <a:rPr lang="ru-RU" i="1" dirty="0" err="1" smtClean="0"/>
              <a:t>це</a:t>
            </a:r>
            <a:r>
              <a:rPr lang="ru-RU" i="1" dirty="0" smtClean="0"/>
              <a:t> число </a:t>
            </a:r>
            <a:r>
              <a:rPr lang="ru-RU" i="1" dirty="0" err="1" smtClean="0"/>
              <a:t>ділиться</a:t>
            </a:r>
            <a:r>
              <a:rPr lang="ru-RU" i="1" dirty="0" smtClean="0"/>
              <a:t> без </a:t>
            </a:r>
            <a:r>
              <a:rPr lang="ru-RU" i="1" dirty="0" err="1" smtClean="0"/>
              <a:t>остачі</a:t>
            </a:r>
            <a:r>
              <a:rPr lang="ru-RU" i="1" dirty="0" smtClean="0"/>
              <a:t> на 5.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i="1" dirty="0" smtClean="0">
                <a:solidFill>
                  <a:schemeClr val="accent6">
                    <a:lumMod val="25000"/>
                  </a:schemeClr>
                </a:solidFill>
              </a:rPr>
              <a:t>Якщо </a:t>
            </a:r>
            <a:r>
              <a:rPr lang="ru-RU" i="1" dirty="0" err="1" smtClean="0">
                <a:solidFill>
                  <a:schemeClr val="accent6">
                    <a:lumMod val="25000"/>
                  </a:schemeClr>
                </a:solidFill>
              </a:rPr>
              <a:t>запис</a:t>
            </a:r>
            <a:r>
              <a:rPr lang="ru-RU" i="1" dirty="0" smtClean="0">
                <a:solidFill>
                  <a:schemeClr val="accent6">
                    <a:lumMod val="25000"/>
                  </a:schemeClr>
                </a:solidFill>
              </a:rPr>
              <a:t> числа </a:t>
            </a:r>
            <a:r>
              <a:rPr lang="ru-RU" i="1" dirty="0" err="1" smtClean="0">
                <a:solidFill>
                  <a:schemeClr val="accent6">
                    <a:lumMod val="25000"/>
                  </a:schemeClr>
                </a:solidFill>
              </a:rPr>
              <a:t>закінчується</a:t>
            </a:r>
            <a:r>
              <a:rPr lang="ru-RU" i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25000"/>
                  </a:schemeClr>
                </a:solidFill>
              </a:rPr>
              <a:t>будь-якою</a:t>
            </a:r>
            <a:r>
              <a:rPr lang="ru-RU" i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25000"/>
                  </a:schemeClr>
                </a:solidFill>
              </a:rPr>
              <a:t>іншою</a:t>
            </a:r>
            <a:r>
              <a:rPr lang="ru-RU" i="1" dirty="0" smtClean="0">
                <a:solidFill>
                  <a:schemeClr val="accent6">
                    <a:lumMod val="25000"/>
                  </a:schemeClr>
                </a:solidFill>
              </a:rPr>
              <a:t> цифрою, то число не </a:t>
            </a:r>
            <a:r>
              <a:rPr lang="ru-RU" i="1" dirty="0" err="1" smtClean="0">
                <a:solidFill>
                  <a:schemeClr val="accent6">
                    <a:lumMod val="25000"/>
                  </a:schemeClr>
                </a:solidFill>
              </a:rPr>
              <a:t>ділиться</a:t>
            </a:r>
            <a:r>
              <a:rPr lang="ru-RU" i="1" dirty="0" smtClean="0">
                <a:solidFill>
                  <a:schemeClr val="accent6">
                    <a:lumMod val="25000"/>
                  </a:schemeClr>
                </a:solidFill>
              </a:rPr>
              <a:t> на 5 без </a:t>
            </a:r>
            <a:r>
              <a:rPr lang="ru-RU" i="1" dirty="0" err="1" smtClean="0">
                <a:solidFill>
                  <a:schemeClr val="accent6">
                    <a:lumMod val="25000"/>
                  </a:schemeClr>
                </a:solidFill>
              </a:rPr>
              <a:t>остачі</a:t>
            </a:r>
            <a:r>
              <a:rPr lang="ru-RU" i="1" dirty="0" smtClean="0">
                <a:solidFill>
                  <a:schemeClr val="accent6">
                    <a:lumMod val="25000"/>
                  </a:schemeClr>
                </a:solidFill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Приклади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 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ru-RU" dirty="0" smtClean="0"/>
              <a:t>370 </a:t>
            </a:r>
            <a:r>
              <a:rPr lang="ru-RU" dirty="0" err="1" smtClean="0"/>
              <a:t>і</a:t>
            </a:r>
            <a:r>
              <a:rPr lang="ru-RU" dirty="0" smtClean="0"/>
              <a:t> 1485 </a:t>
            </a:r>
            <a:r>
              <a:rPr lang="ru-RU" dirty="0" err="1" smtClean="0"/>
              <a:t>діляться</a:t>
            </a:r>
            <a:r>
              <a:rPr lang="ru-RU" dirty="0" smtClean="0"/>
              <a:t> без </a:t>
            </a:r>
            <a:r>
              <a:rPr lang="ru-RU" dirty="0" err="1" smtClean="0"/>
              <a:t>остачі</a:t>
            </a:r>
            <a:r>
              <a:rPr lang="ru-RU" dirty="0" smtClean="0"/>
              <a:t> на 5;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числа 537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4008 без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остачі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на 5 не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діляться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. </a:t>
            </a:r>
          </a:p>
        </p:txBody>
      </p:sp>
      <p:pic>
        <p:nvPicPr>
          <p:cNvPr id="4" name="Picture 2" descr="CRCTR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1563" y="4446588"/>
            <a:ext cx="1722437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2" name="Group 15"/>
          <p:cNvGrpSpPr>
            <a:grpSpLocks noGrp="1"/>
          </p:cNvGrpSpPr>
          <p:nvPr>
            <p:ph idx="1"/>
          </p:nvPr>
        </p:nvGrpSpPr>
        <p:grpSpPr bwMode="auto">
          <a:xfrm>
            <a:off x="457200" y="1216025"/>
            <a:ext cx="8267700" cy="4910138"/>
            <a:chOff x="3061" y="2384"/>
            <a:chExt cx="2397" cy="1775"/>
          </a:xfrm>
        </p:grpSpPr>
        <p:pic>
          <p:nvPicPr>
            <p:cNvPr id="11268" name="Picture 16" descr="MCj0424444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61" y="2931"/>
              <a:ext cx="1075" cy="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9" name="AutoShape 17"/>
            <p:cNvSpPr>
              <a:spLocks noChangeArrowheads="1"/>
            </p:cNvSpPr>
            <p:nvPr/>
          </p:nvSpPr>
          <p:spPr bwMode="auto">
            <a:xfrm>
              <a:off x="3798" y="2384"/>
              <a:ext cx="1660" cy="566"/>
            </a:xfrm>
            <a:prstGeom prst="wedgeEllipseCallout">
              <a:avLst>
                <a:gd name="adj1" fmla="val -45481"/>
                <a:gd name="adj2" fmla="val 142227"/>
              </a:avLst>
            </a:prstGeom>
            <a:solidFill>
              <a:srgbClr val="FFFF99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2000" i="1"/>
                <a:t>Якщо число закінчилось на 0,</a:t>
              </a:r>
            </a:p>
            <a:p>
              <a:pPr algn="ctr"/>
              <a:r>
                <a:rPr lang="uk-UA" sz="2000" i="1"/>
                <a:t>Або число закінчилось на 5,</a:t>
              </a:r>
            </a:p>
            <a:p>
              <a:pPr algn="ctr"/>
              <a:r>
                <a:rPr lang="uk-UA" sz="2000" i="1"/>
                <a:t>Про це всі учні мають знать:</a:t>
              </a:r>
            </a:p>
            <a:p>
              <a:pPr algn="ctr"/>
              <a:r>
                <a:rPr lang="uk-UA" sz="2000" i="1"/>
                <a:t>Число це ділиться на …( </a:t>
              </a:r>
              <a:r>
                <a:rPr lang="uk-UA" sz="2000" i="1">
                  <a:solidFill>
                    <a:srgbClr val="FF0000"/>
                  </a:solidFill>
                </a:rPr>
                <a:t>п'ять</a:t>
              </a:r>
              <a:r>
                <a:rPr lang="uk-UA" sz="2000"/>
                <a:t>) </a:t>
              </a:r>
            </a:p>
            <a:p>
              <a:endParaRPr lang="ru-RU" sz="200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0" y="0"/>
            <a:ext cx="8929688" cy="63579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  <a:latin typeface="Academy" pitchFamily="2" charset="0"/>
              </a:rPr>
              <a:t>Як довідатись мені: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  <a:latin typeface="Academy" pitchFamily="2" charset="0"/>
              </a:rPr>
              <a:t>             Ділиться число на 2, чи ні?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  <a:latin typeface="Academy" pitchFamily="2" charset="0"/>
              </a:rPr>
              <a:t>Щоб не помилитися,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  <a:latin typeface="Academy" pitchFamily="2" charset="0"/>
              </a:rPr>
              <a:t>На  останню цифру треба подивитися.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  <a:latin typeface="Academy" pitchFamily="2" charset="0"/>
              </a:rPr>
              <a:t>Число на 2 поділиться в нас гарно,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tx1"/>
                </a:solidFill>
                <a:latin typeface="Academy" pitchFamily="2" charset="0"/>
              </a:rPr>
              <a:t>Якщо ця цифра.. </a:t>
            </a:r>
            <a:endParaRPr lang="ru-RU" sz="2400" dirty="0">
              <a:solidFill>
                <a:schemeClr val="tx1"/>
              </a:solidFill>
              <a:latin typeface="Academy" pitchFamily="2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57813" y="3714750"/>
            <a:ext cx="1036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rgbClr val="FF0000"/>
                </a:solidFill>
                <a:latin typeface="Academy" pitchFamily="2" charset="0"/>
              </a:rPr>
              <a:t>парна</a:t>
            </a:r>
            <a:endParaRPr lang="ru-RU" sz="2400">
              <a:latin typeface="Academ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313" y="285750"/>
            <a:ext cx="8715375" cy="10556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Із  чисел 125,460,195,224,876,1540,7400,3048,5605,1380 випиши ті, які діляться: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625" y="2071688"/>
            <a:ext cx="16017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latin typeface="Times New Roman" pitchFamily="18" charset="0"/>
                <a:cs typeface="Times New Roman" pitchFamily="18" charset="0"/>
              </a:rPr>
              <a:t>а) на 2 </a:t>
            </a:r>
            <a:r>
              <a:rPr lang="uk-UA" sz="2800" b="1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" y="3643313"/>
            <a:ext cx="15151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latin typeface="Times New Roman" pitchFamily="18" charset="0"/>
                <a:cs typeface="Times New Roman" pitchFamily="18" charset="0"/>
              </a:rPr>
              <a:t>б) на 5: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625" y="4929188"/>
            <a:ext cx="1736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latin typeface="Times New Roman" pitchFamily="18" charset="0"/>
                <a:cs typeface="Times New Roman" pitchFamily="18" charset="0"/>
              </a:rPr>
              <a:t>в) на 10: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928813" y="2071688"/>
            <a:ext cx="66239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>
                <a:latin typeface="Times New Roman" pitchFamily="18" charset="0"/>
                <a:cs typeface="Times New Roman" pitchFamily="18" charset="0"/>
              </a:rPr>
              <a:t> 460; 224; 876;1540; 7400; 3048;1380;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071688" y="3643313"/>
            <a:ext cx="66239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>
                <a:latin typeface="Times New Roman" pitchFamily="18" charset="0"/>
                <a:cs typeface="Times New Roman" pitchFamily="18" charset="0"/>
              </a:rPr>
              <a:t>125; 460; 195; 1540; 7400; 5605;1380;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214563" y="4929188"/>
            <a:ext cx="3603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>
                <a:latin typeface="Times New Roman" pitchFamily="18" charset="0"/>
                <a:cs typeface="Times New Roman" pitchFamily="18" charset="0"/>
              </a:rPr>
              <a:t>460; 140;7400;1380.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6" descr="AG00208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4500563"/>
            <a:ext cx="13795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239</TotalTime>
  <Words>1058</Words>
  <Application>Microsoft Office PowerPoint</Application>
  <PresentationFormat>Экран (4:3)</PresentationFormat>
  <Paragraphs>270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Подільність чисел</vt:lpstr>
      <vt:lpstr>Дільники – це ті числа на які ділиться дане число</vt:lpstr>
      <vt:lpstr>               Перевір себе</vt:lpstr>
      <vt:lpstr>Ознаки подільності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Які цифри можна підставити замість зірочки, щоб число  без остачі</vt:lpstr>
      <vt:lpstr> Із цифр 0, 3, 4, 5 складіть :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Розкладіть на  прості  множники числа: 72, 450, 135, 245. </vt:lpstr>
      <vt:lpstr>Знайдіть усі дільники чисел 98,216,2272</vt:lpstr>
      <vt:lpstr>Слайд 24</vt:lpstr>
      <vt:lpstr>Слайд 25</vt:lpstr>
      <vt:lpstr>Запам'ятай </vt:lpstr>
      <vt:lpstr>Слайд 27</vt:lpstr>
      <vt:lpstr>Кратні натурального числа</vt:lpstr>
      <vt:lpstr>Слайд 29</vt:lpstr>
      <vt:lpstr>Слайд 30</vt:lpstr>
      <vt:lpstr>Слайд 31</vt:lpstr>
      <vt:lpstr>Перевірте себе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Подільність чисел</dc:title>
  <dc:creator>Лесічка</dc:creator>
  <cp:lastModifiedBy>Пользователь Windows</cp:lastModifiedBy>
  <cp:revision>4</cp:revision>
  <dcterms:created xsi:type="dcterms:W3CDTF">2015-01-26T13:19:17Z</dcterms:created>
  <dcterms:modified xsi:type="dcterms:W3CDTF">2015-01-28T21:01:33Z</dcterms:modified>
</cp:coreProperties>
</file>